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E55540-8567-46C6-B68F-FDE27F72C63A}">
  <a:tblStyle styleId="{B8E55540-8567-46C6-B68F-FDE27F72C63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19000" y="845640"/>
            <a:ext cx="750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819000" y="1990800"/>
            <a:ext cx="75054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819000" y="845640"/>
            <a:ext cx="750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819000" y="1990800"/>
            <a:ext cx="75054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jp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2134440" y="213480"/>
            <a:ext cx="4875120" cy="15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72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Муниципальное учреждение дополнительного образования </a:t>
            </a:r>
            <a:br>
              <a:rPr b="0" i="0" lang="ru" sz="1800" u="none" cap="none" strike="noStrike"/>
            </a:br>
            <a:r>
              <a:rPr b="1" i="0" lang="ru" sz="172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«Центр дополнительного образования «Созвездие» </a:t>
            </a:r>
            <a:br>
              <a:rPr b="0" i="0" lang="ru" sz="1800" u="none" cap="none" strike="noStrike"/>
            </a:br>
            <a:r>
              <a:rPr b="1" i="0" lang="ru" sz="172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Тутаевского муниципального района</a:t>
            </a:r>
            <a:endParaRPr b="0" i="0" sz="17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1950120" y="4389120"/>
            <a:ext cx="5361120" cy="5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Руководитель: Захарова Т.А.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748800" y="1786680"/>
            <a:ext cx="7646040" cy="1553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План деятельности МРЦ эколого-биологического направления на 2024 год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24"/>
          <p:cNvGraphicFramePr/>
          <p:nvPr/>
        </p:nvGraphicFramePr>
        <p:xfrm>
          <a:off x="344880" y="521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469950"/>
                <a:gridCol w="1959850"/>
                <a:gridCol w="1416250"/>
                <a:gridCol w="1093325"/>
                <a:gridCol w="1619650"/>
              </a:tblGrid>
              <a:tr h="143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Формирование у обучающихся навыков к творческой и исследовательской деятельности обучающихся в области геологических наук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Районный конкурс фоторепортажей «Удивительный мир камней»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Сентябрь - октябрь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Содействие воспитанию у детей ценностного отношения к природе и развитию экологической культуры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Районная олимпиада для обучающихся дошкольного возраста «Природолюбие»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 дошкольного возраста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Ноябрь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>
            <a:off x="436680" y="295200"/>
            <a:ext cx="8270280" cy="54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Задача 1. Создать условия для повышения доступности информационно-образовательных ресурсов всем образовательным учреждениям района	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" name="Google Shape;68;p16"/>
          <p:cNvGraphicFramePr/>
          <p:nvPr/>
        </p:nvGraphicFramePr>
        <p:xfrm>
          <a:off x="253800" y="874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410925"/>
                <a:gridCol w="2058475"/>
                <a:gridCol w="1428850"/>
                <a:gridCol w="1103050"/>
                <a:gridCol w="1634750"/>
              </a:tblGrid>
              <a:tr h="82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 “День Красной книги России - 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 января”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Дистанционно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через группу МРЦ Вк и по электронной почте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рассылка материалов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Январь 2024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600" y="3042700"/>
            <a:ext cx="1596652" cy="159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6450" y="2880000"/>
            <a:ext cx="2562840" cy="192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8250" y="3271673"/>
            <a:ext cx="1937901" cy="14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7"/>
          <p:cNvGraphicFramePr/>
          <p:nvPr/>
        </p:nvGraphicFramePr>
        <p:xfrm>
          <a:off x="253800" y="464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410925"/>
                <a:gridCol w="2058475"/>
                <a:gridCol w="1428850"/>
                <a:gridCol w="1103050"/>
                <a:gridCol w="1634750"/>
              </a:tblGrid>
              <a:tr h="82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7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 «Международный день полярного медведя» - 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27 февраля”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Дистанционно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через группу МРЦ Вк и по электронной почте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рассылка материалов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Февраль 2024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 “Всемирный день метеорологии - 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23 марта”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Март 2024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8000" y="3384000"/>
            <a:ext cx="182304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4720" y="3312000"/>
            <a:ext cx="188928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8"/>
          <p:cNvGraphicFramePr/>
          <p:nvPr/>
        </p:nvGraphicFramePr>
        <p:xfrm>
          <a:off x="253800" y="464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410925"/>
                <a:gridCol w="2058475"/>
                <a:gridCol w="1428850"/>
                <a:gridCol w="1103050"/>
                <a:gridCol w="1634750"/>
              </a:tblGrid>
              <a:tr h="126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“День подснежника - 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19 апреля”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Дистанционно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через группу МРЦ Вк и по электронной почте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рассылка материалов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Апрель 2024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 “Международный день климата -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 мая”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«Всемирный день моря» - 26 сентября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Май 2024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Сентябрь 2024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560" y="3168000"/>
            <a:ext cx="1342440" cy="153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000" y="3168000"/>
            <a:ext cx="1512000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6000" y="2592000"/>
            <a:ext cx="1944000" cy="109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9"/>
          <p:cNvGraphicFramePr/>
          <p:nvPr/>
        </p:nvGraphicFramePr>
        <p:xfrm>
          <a:off x="253800" y="377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026450"/>
                <a:gridCol w="2443325"/>
                <a:gridCol w="1428850"/>
                <a:gridCol w="1103050"/>
                <a:gridCol w="1634400"/>
              </a:tblGrid>
              <a:tr h="82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 “Всемирный день здорового питания - 16 октября”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Дистанционно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через группу МРЦ Вк и по электронной почте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рассылка материалов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Октябрь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 “Всемирный день вторичной переработки -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 ноября”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Ноябрь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61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Онлайн-акция “Елочка, живи!”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Декабрь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2" name="Google Shape;92;p19"/>
          <p:cNvSpPr/>
          <p:nvPr/>
        </p:nvSpPr>
        <p:spPr>
          <a:xfrm>
            <a:off x="7416000" y="3074023"/>
            <a:ext cx="1253700" cy="8319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880" y="2246750"/>
            <a:ext cx="1995119" cy="147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0100" y="2316552"/>
            <a:ext cx="1180000" cy="14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20"/>
          <p:cNvGraphicFramePr/>
          <p:nvPr/>
        </p:nvGraphicFramePr>
        <p:xfrm>
          <a:off x="253800" y="26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026450"/>
                <a:gridCol w="2443325"/>
                <a:gridCol w="1428850"/>
                <a:gridCol w="1103050"/>
                <a:gridCol w="1634400"/>
              </a:tblGrid>
              <a:tr h="82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92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Задача 2. Включить образовательные учреждения района в процессы, реализуемые в учреждении, в соответствии со своей зоной актуального развития и проблемами реальной практики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1012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Природоохранные акции МРЦ в 2024 году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1208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Развитие творческой и практической деятельности по охране и защите зимующих птиц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Районная природоохранная акция «Покормите птиц зимой»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 обучающиеся, жители ТМР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Декабрь 2023 - февраль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8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Адресная помощь приюту для собак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Акция “Миска добра”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 обучающиеся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Февраль - апрель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21"/>
          <p:cNvGraphicFramePr/>
          <p:nvPr/>
        </p:nvGraphicFramePr>
        <p:xfrm>
          <a:off x="253800" y="26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026450"/>
                <a:gridCol w="2443325"/>
                <a:gridCol w="1428850"/>
                <a:gridCol w="1103050"/>
                <a:gridCol w="1634400"/>
              </a:tblGrid>
              <a:tr h="82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27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Задача 2. Включить образовательные учреждения района в процессы, реализуемые в учреждении, в соответствии со своей зоной актуального развития и проблемами реальной практики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1012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Природоохранные акции МРЦ в 2024 году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61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Профилактика весенних поджогов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Районная акция «Нет весенним палам!»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 обучающиеся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Апрель -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май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Сбор макулатуры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Районная акция по сбору макулатуры «Сдал бумагу – спас собаку!»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Ноябрь - декабрь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22"/>
          <p:cNvGraphicFramePr/>
          <p:nvPr/>
        </p:nvGraphicFramePr>
        <p:xfrm>
          <a:off x="253800" y="2379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704675"/>
                <a:gridCol w="1765075"/>
                <a:gridCol w="1428850"/>
                <a:gridCol w="1103050"/>
                <a:gridCol w="1634400"/>
              </a:tblGrid>
              <a:tr h="104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12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Конкурсы МРЦ в 2024 году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1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Помощь перелетным птицам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Районный конкурс скворечников «Каждому скворцу по дворцу!»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Март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Развитие интеллектуальных способностей, формирования навыков к творческой и исследовательской деятельности обучающихся в области геологических наук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Геологический брейн-ринг «Своя игра»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Апрель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23"/>
          <p:cNvGraphicFramePr/>
          <p:nvPr/>
        </p:nvGraphicFramePr>
        <p:xfrm>
          <a:off x="253800" y="2379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704675"/>
                <a:gridCol w="1765075"/>
                <a:gridCol w="1428850"/>
                <a:gridCol w="1103050"/>
                <a:gridCol w="1634400"/>
              </a:tblGrid>
              <a:tr h="104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Развитие школьных лесничеств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Районный конкурс 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«Юный лесовод»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Апрель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Формирование у обучающихся навыков к творческой и исследовательской деятельности обучающихся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Районный конкурс макросъемки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Май - октябрь 2024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" sz="12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Захарова Т.А.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