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3" r:id="rId3"/>
    <p:sldId id="284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ндрей\Desktop\CDDCA284-02FB-4155-8424-48C2037A471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6" y="0"/>
            <a:ext cx="91247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7308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2.1.1. Результаты участия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371899"/>
              </p:ext>
            </p:extLst>
          </p:nvPr>
        </p:nvGraphicFramePr>
        <p:xfrm>
          <a:off x="323528" y="1340768"/>
          <a:ext cx="8568951" cy="476096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78473"/>
                <a:gridCol w="1896625"/>
                <a:gridCol w="1420997"/>
                <a:gridCol w="1753583"/>
                <a:gridCol w="1178473"/>
                <a:gridCol w="1140800"/>
              </a:tblGrid>
              <a:tr h="464868">
                <a:tc rowSpan="2"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участия</a:t>
                      </a:r>
                      <a:endParaRPr lang="ru-RU" sz="1400" kern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мероприятия</a:t>
                      </a:r>
                      <a:endParaRPr lang="ru-RU" sz="1400" kern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(образовательной организации, муниципальный, региональный, федеральный)</a:t>
                      </a:r>
                      <a:endParaRPr lang="ru-RU" sz="1400" kern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приказа, № и дата, учреждение/организация, издавшая приказ</a:t>
                      </a:r>
                      <a:endParaRPr lang="ru-RU" sz="1400" kern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участия</a:t>
                      </a:r>
                      <a:endParaRPr lang="ru-RU" sz="1400" ker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81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участников</a:t>
                      </a:r>
                      <a:endParaRPr lang="ru-RU" sz="1400" kern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победителей, лауреатов, призеров  (1, 2, 3-е место)</a:t>
                      </a:r>
                      <a:endParaRPr lang="ru-RU" sz="1400" kern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</a:tr>
              <a:tr h="263617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140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kern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</a:t>
                      </a:r>
                      <a:endParaRPr lang="ru-RU" sz="1400" kern="50" dirty="0"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140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kern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Районный конкурс "Детского технического и прикладного творчества "Перспектива"</a:t>
                      </a:r>
                      <a:endParaRPr lang="ru-RU" sz="1400" kern="50" dirty="0"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kern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</a:t>
                      </a:r>
                      <a:endParaRPr lang="ru-RU" sz="1400" kern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kern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Департамента образования от 05.02.2018 №01-10/122</a:t>
                      </a:r>
                      <a:endParaRPr lang="ru-RU" sz="1400" kern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kern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kern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kern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kern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</a:tr>
              <a:tr h="263617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140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kern="50" dirty="0"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1400"/>
                        </a:spcAft>
                      </a:pP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kern="50"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kern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kern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kern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ker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</a:tr>
              <a:tr h="263617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1400"/>
                        </a:spcAft>
                      </a:pP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kern="50"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140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kern="50" dirty="0"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ker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ker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kern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ker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</a:tr>
              <a:tr h="263617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1400"/>
                        </a:spcAft>
                      </a:pP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kern="50"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140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kern="50" dirty="0"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ker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ker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kern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kern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</a:tr>
              <a:tr h="643382"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1400"/>
                        </a:spcAft>
                      </a:pPr>
                      <a:r>
                        <a:rPr lang="ru-RU" sz="1400" kern="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kern="50"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1400"/>
                        </a:spcAft>
                      </a:pPr>
                      <a:r>
                        <a:rPr lang="ru-RU" sz="14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kern="50" dirty="0"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kern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kern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kern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kern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3690" marR="6369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62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92211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абота с детьми с особыми образовательными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потребностями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755555"/>
              </p:ext>
            </p:extLst>
          </p:nvPr>
        </p:nvGraphicFramePr>
        <p:xfrm>
          <a:off x="395536" y="1844824"/>
          <a:ext cx="8496944" cy="21541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61970"/>
                <a:gridCol w="2868568"/>
                <a:gridCol w="1332321"/>
                <a:gridCol w="3934085"/>
              </a:tblGrid>
              <a:tr h="8332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ru-RU" sz="1000" dirty="0">
                        <a:effectLst/>
                        <a:latin typeface="Courier"/>
                        <a:ea typeface="Times New Roman"/>
                        <a:cs typeface="Courie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Категории детей с разными образовательными потребностями: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индивидуальных планов, маршрутов и т.д., для работы с данной категорией детей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77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"/>
                        <a:ea typeface="Times New Roman"/>
                        <a:cs typeface="Courie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Обучающиеся с ОВЗ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адаптированная программа «…»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77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"/>
                        <a:ea typeface="Times New Roman"/>
                        <a:cs typeface="Courie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Обучающиеся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признаками одаренности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индивидуальный образовательный маршрут «…»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77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"/>
                        <a:ea typeface="Times New Roman"/>
                        <a:cs typeface="Courie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77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ourier"/>
                        <a:ea typeface="Times New Roman"/>
                        <a:cs typeface="Courier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5537" y="4252446"/>
            <a:ext cx="29501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Комментарии: 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24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2.3. Результативность деятельности по выявлению и развитию способностей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998634"/>
              </p:ext>
            </p:extLst>
          </p:nvPr>
        </p:nvGraphicFramePr>
        <p:xfrm>
          <a:off x="395536" y="1772816"/>
          <a:ext cx="8496945" cy="22322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832315"/>
                <a:gridCol w="2832315"/>
                <a:gridCol w="2832315"/>
              </a:tblGrid>
              <a:tr h="1116124">
                <a:tc>
                  <a:txBody>
                    <a:bodyPr/>
                    <a:lstStyle/>
                    <a:p>
                      <a:pPr marR="422910" algn="ctr">
                        <a:spcAft>
                          <a:spcPts val="0"/>
                        </a:spcAft>
                        <a:tabLst>
                          <a:tab pos="88011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обучающихся, получающих именные стипендии, уровень</a:t>
                      </a:r>
                    </a:p>
                    <a:p>
                      <a:pPr marR="422910" algn="ctr">
                        <a:spcAft>
                          <a:spcPts val="0"/>
                        </a:spcAft>
                        <a:tabLst>
                          <a:tab pos="88011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звания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«Образцовый детский коллектив»</a:t>
                      </a:r>
                    </a:p>
                    <a:p>
                      <a:pPr marR="422910" algn="ctr">
                        <a:spcAft>
                          <a:spcPts val="0"/>
                        </a:spcAft>
                        <a:tabLst>
                          <a:tab pos="88011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</a:tr>
              <a:tr h="279031">
                <a:tc>
                  <a:txBody>
                    <a:bodyPr/>
                    <a:lstStyle/>
                    <a:p>
                      <a:pPr marR="422910" algn="just">
                        <a:spcAft>
                          <a:spcPts val="0"/>
                        </a:spcAft>
                        <a:tabLst>
                          <a:tab pos="88011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 marR="422910" algn="just">
                        <a:spcAft>
                          <a:spcPts val="0"/>
                        </a:spcAft>
                        <a:tabLst>
                          <a:tab pos="88011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 marR="422910" algn="just">
                        <a:spcAft>
                          <a:spcPts val="0"/>
                        </a:spcAft>
                        <a:tabLst>
                          <a:tab pos="88011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</a:tr>
              <a:tr h="279031">
                <a:tc>
                  <a:txBody>
                    <a:bodyPr/>
                    <a:lstStyle/>
                    <a:p>
                      <a:pPr marR="422910" algn="just">
                        <a:spcAft>
                          <a:spcPts val="0"/>
                        </a:spcAft>
                        <a:tabLst>
                          <a:tab pos="88011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 marR="422910" algn="just">
                        <a:spcAft>
                          <a:spcPts val="0"/>
                        </a:spcAft>
                        <a:tabLst>
                          <a:tab pos="88011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 marR="422910" algn="just">
                        <a:spcAft>
                          <a:spcPts val="0"/>
                        </a:spcAft>
                        <a:tabLst>
                          <a:tab pos="88011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</a:tr>
              <a:tr h="279031">
                <a:tc>
                  <a:txBody>
                    <a:bodyPr/>
                    <a:lstStyle/>
                    <a:p>
                      <a:pPr marR="422910" algn="just">
                        <a:spcAft>
                          <a:spcPts val="0"/>
                        </a:spcAft>
                        <a:tabLst>
                          <a:tab pos="88011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 marR="422910" algn="just">
                        <a:spcAft>
                          <a:spcPts val="0"/>
                        </a:spcAft>
                        <a:tabLst>
                          <a:tab pos="88011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 marR="422910" algn="just">
                        <a:spcAft>
                          <a:spcPts val="0"/>
                        </a:spcAft>
                        <a:tabLst>
                          <a:tab pos="88011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</a:tr>
              <a:tr h="279031">
                <a:tc>
                  <a:txBody>
                    <a:bodyPr/>
                    <a:lstStyle/>
                    <a:p>
                      <a:pPr marR="422910" algn="just">
                        <a:spcAft>
                          <a:spcPts val="0"/>
                        </a:spcAft>
                        <a:tabLst>
                          <a:tab pos="8801100" algn="l"/>
                        </a:tabLs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 marR="422910" algn="just">
                        <a:spcAft>
                          <a:spcPts val="0"/>
                        </a:spcAft>
                        <a:tabLst>
                          <a:tab pos="88011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 marR="422910" algn="just">
                        <a:spcAft>
                          <a:spcPts val="0"/>
                        </a:spcAft>
                        <a:tabLst>
                          <a:tab pos="880110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67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2.4. Дополнительная аналитическая информация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2.1.-2.3.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моей деятельности - эколого-биологическое, поэтому в своей практике я использую следующие виды деятельности: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природу, с целью воспитания любви к природе, осознанное и бережное отношение к ней;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Центр «Созвездие», с целью формирования знаний о внешнем строении и жизнедеятельности обитателей живого уголка;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музей «Борисоглебская сторона» (Масленица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в акциях: сбор батареек «Ведь у земли у нашей села батарейка», сбор корма для птиц и дальнейшая подкормка, «Весенние палы», по сбору макулатуры «Сдай бумагу-сделай благо!» в рамках проекта «БУМ»;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конкурсах на уровне учреждения (конкурсы «Хозяин дома – Домовой», «День Святого Валентина», «Мастерская Деда Мороза» и др.) Природоохранные акции являются эффективной формой работы с детьми при развитии у них представлений о взаимосвязи человека с природой.</a:t>
            </a:r>
          </a:p>
          <a:p>
            <a:pPr marL="0" indent="0" algn="just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8603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3.1. Разработка программного сопровождения образовательного процесса </a:t>
            </a:r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152535"/>
              </p:ext>
            </p:extLst>
          </p:nvPr>
        </p:nvGraphicFramePr>
        <p:xfrm>
          <a:off x="323528" y="1484784"/>
          <a:ext cx="8568952" cy="329529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07103"/>
                <a:gridCol w="1802578"/>
                <a:gridCol w="2024387"/>
                <a:gridCol w="1274614"/>
                <a:gridCol w="1660270"/>
              </a:tblGrid>
              <a:tr h="372602">
                <a:tc rowSpan="8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программного сопровождения образовательного процесса, разработанного педагогом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8" marR="65618" marT="0" marB="0"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по предмету учебного курса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8" marR="65618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35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8" marR="656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8" marR="656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 (группа)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8" marR="6561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утверждения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8" marR="65618" marT="0" marB="0"/>
                </a:tc>
              </a:tr>
              <a:tr h="2889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8" marR="65618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Корректировка ДООП «Друзья природы»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8" marR="6561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12-14 лет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8" marR="6561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08.09.2020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8" marR="65618" marT="0" marB="0"/>
                </a:tc>
              </a:tr>
              <a:tr h="2889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8" marR="6561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8" marR="6561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8" marR="6561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8" marR="65618" marT="0" marB="0"/>
                </a:tc>
              </a:tr>
              <a:tr h="2889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8" marR="6561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8" marR="6561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8" marR="6561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8" marR="65618" marT="0" marB="0"/>
                </a:tc>
              </a:tr>
              <a:tr h="2889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8" marR="6561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8" marR="6561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8" marR="6561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8" marR="65618" marT="0" marB="0"/>
                </a:tc>
              </a:tr>
              <a:tr h="2889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8" marR="6561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8" marR="6561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8" marR="6561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8" marR="65618" marT="0" marB="0"/>
                </a:tc>
              </a:tr>
              <a:tr h="2889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8" marR="6561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8" marR="6561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8" marR="6561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5618" marR="6561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692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Продуктивное использование образовательных технологий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048394"/>
              </p:ext>
            </p:extLst>
          </p:nvPr>
        </p:nvGraphicFramePr>
        <p:xfrm>
          <a:off x="539552" y="1556792"/>
          <a:ext cx="8229600" cy="2194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62495"/>
                <a:gridCol w="2914582"/>
                <a:gridCol w="2752523"/>
              </a:tblGrid>
              <a:tr h="293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Используемые современные образовательные технологии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205" marR="6620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использования технологии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205" marR="6620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применения технологии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205" marR="66205" marT="0" marB="0"/>
                </a:tc>
              </a:tr>
              <a:tr h="824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Здоровьесберегающие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технологии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Е.Н. 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Дзятковская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возможности сохранения здоровья, формирование необходимых знаний, умений и навыков здорового образа жизни.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общей работоспособности детей на занятии. Снятие мышечных напряжений  обучающихся. 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89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Выступления на научно-практических конференциях, педагогических чтениях, семинарах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 исключением вопросов организационного характера)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646787"/>
              </p:ext>
            </p:extLst>
          </p:nvPr>
        </p:nvGraphicFramePr>
        <p:xfrm>
          <a:off x="539552" y="1916832"/>
          <a:ext cx="8103870" cy="31699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25650"/>
                <a:gridCol w="2025650"/>
                <a:gridCol w="2026285"/>
                <a:gridCol w="202628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мероприятия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мероприятия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мероприятия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выступления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открытые районные педагогические чтения среди педагогических работников дополнительного образования «От идей к инновациям»</a:t>
                      </a:r>
                      <a:endParaRPr lang="ru-RU" sz="105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16.05.2018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</a:t>
                      </a:r>
                      <a:r>
                        <a:rPr lang="ru-RU" sz="1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Департамента образования №335/01-10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Эколого-просветительская игра «Войди в природу другом»</a:t>
                      </a: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3828" y="5445224"/>
            <a:ext cx="24987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Комментарии: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тезисы </a:t>
            </a:r>
            <a:endParaRPr lang="ru-RU" sz="12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16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3.4.  Проведение открытых занятий, мероприятий,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классов и др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216944"/>
              </p:ext>
            </p:extLst>
          </p:nvPr>
        </p:nvGraphicFramePr>
        <p:xfrm>
          <a:off x="539552" y="1772816"/>
          <a:ext cx="8103870" cy="31699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68152"/>
                <a:gridCol w="1872888"/>
                <a:gridCol w="1620520"/>
                <a:gridCol w="1621155"/>
                <a:gridCol w="162115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мероприятия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мероприятия (открытое занятие, мероприятие, мастер - класс и др.)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 открытого занятия,  мероприятия, мастер - класса и др.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проведения мероприятия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проведения мероприятия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мастер-класс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«Коллаж»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18.11.2020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СШ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№3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55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570186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3.5. Публичное представление собственного педагогического опыта на официальных сайтах (образовательной организации, органа управления образованием, методической службы и т.д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046186"/>
              </p:ext>
            </p:extLst>
          </p:nvPr>
        </p:nvGraphicFramePr>
        <p:xfrm>
          <a:off x="323528" y="1916832"/>
          <a:ext cx="8352928" cy="378036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70324"/>
                <a:gridCol w="1670324"/>
                <a:gridCol w="1670324"/>
                <a:gridCol w="1670978"/>
                <a:gridCol w="1670978"/>
              </a:tblGrid>
              <a:tr h="13419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публикации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публикации, название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публикации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Выходные данные, объем публикаций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 электронной версии указать  сайт профильного издательства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83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приложение к дополнительной общеобразовательной программе «Экологическая школа» конспекты к занятиям модуля «Биологическое разнообразие»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21.12.2019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 Ниязов Ш.Р. 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экз.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95536" y="6021288"/>
            <a:ext cx="18771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Комментарии:   </a:t>
            </a:r>
            <a:endParaRPr lang="ru-RU" sz="12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59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3.6.  Участие в деятельности экспертных комиссий, экспертных групп по аттестации  педагогических работников, предметных комиссий, профессиональных ассоциаций, жюри профессиональных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конкурсов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986732"/>
              </p:ext>
            </p:extLst>
          </p:nvPr>
        </p:nvGraphicFramePr>
        <p:xfrm>
          <a:off x="395536" y="2060848"/>
          <a:ext cx="8496945" cy="38268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832315"/>
                <a:gridCol w="2832315"/>
                <a:gridCol w="2832315"/>
              </a:tblGrid>
              <a:tr h="22178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(образовательной организации, муниципальный, региональный, федеральный)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комиссий, жюри конкурсов, профессиональных ассоциаций, постоянно действующих семинаров и др.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567118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Название, № и дата приказа о назначении / создании комиссии, ассоциации, семинара и т.п.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567118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 / организации, издавшей приказ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6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в составе судейской бригады районных соревнований по спортивному туризму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№387/01-10, от 31.05.2018, издан: Департамент образования АТМР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6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6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04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3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первую квалификационную категорию педагог должен иметь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стабильные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положительные результаты освоения обучающимися образовательных программ по итогам мониторингов, проводимых организацией, с указанием кем и когда проводился мониторинг (номер и дата документа);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стабильные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положительные результаты мониторинга профессиональной компетенции;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стабильные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положительные результаты освоения обучающимися образовательных программ по итогам мониторинга системы образования, проводимом в порядке, установленном постановлением Правительства РФ от 5 августа 2013 № 662 с указанием кем и когда проводился мониторинг (номер и дата документа); [Примечание: если внешняя оценка результатов обучения не проводилась, эксперты вправе провести контрольные срезы];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у обучающихся способностей к научной (интеллектуальной), творческой, физкультурно-спортивной деятельности с указанием форм и методов, используемых педагогом в целях выявления развития у обучающихся способностей к научной (интеллектуальной), творческой, физкультурно-спортивной деятельности и приложением документов, подтверждающих данное основание (даты, реквизиты);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 в повышение качества образования, совершенствование методов обучения и воспитания, транслирование в педагогических коллективах опыта практических результатов своей профессиональной деятельности, активное участие в работе методических объединений педагогических работников организации с приложением документов, подтверждающих данное основание (даты, реквизиты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981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3.7. Участие в работе  методических объединений педагогических работников организации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448276"/>
              </p:ext>
            </p:extLst>
          </p:nvPr>
        </p:nvGraphicFramePr>
        <p:xfrm>
          <a:off x="395537" y="1556792"/>
          <a:ext cx="8496945" cy="39555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99123"/>
                <a:gridCol w="1699123"/>
                <a:gridCol w="1699123"/>
                <a:gridCol w="1699788"/>
                <a:gridCol w="1699788"/>
              </a:tblGrid>
              <a:tr h="27363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 методического объединения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(образовательной организации, муниципальный, региональный, федеральный)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567118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Название, № и дата приказа о создании / назначении руководителем методического объединения.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567118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 / организации, издавшей приказ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методическими объединениями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продолжитель-ность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работы)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567118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Темы, даты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567118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выступлений, название совещаний, семинаров и т. п.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556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 РМО педагогов дополнительного образования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о создании РМО №…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Рожкова С.Н.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29.08.2022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«Воспитательный потенциал учебного занятия»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23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4.1.1. Наличие документов о повышении квалификации,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стажировке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481447"/>
              </p:ext>
            </p:extLst>
          </p:nvPr>
        </p:nvGraphicFramePr>
        <p:xfrm>
          <a:off x="323528" y="1340768"/>
          <a:ext cx="8568953" cy="418298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15791"/>
                <a:gridCol w="3052393"/>
                <a:gridCol w="1860408"/>
                <a:gridCol w="1201745"/>
                <a:gridCol w="1102922"/>
                <a:gridCol w="935694"/>
              </a:tblGrid>
              <a:tr h="2886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2" marR="67492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курсов повышения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квалификации,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стажировки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2" marR="67492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организации, осуществляющей повышение квалификации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2" marR="67492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прохождения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2" marR="67492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документа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(заполняется при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завершении обучения)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2" marR="67492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часов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2" marR="67492" marT="0" marB="0" vert="vert270" anchor="ctr"/>
                </a:tc>
              </a:tr>
              <a:tr h="32076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2" marR="674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Курсы повышения квалификации: Краткосрочное обучение по курсу «3D-моделирование и печать»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2" marR="674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ЧУДО «УМЦ «Гарантия знаний»»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2" marR="674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21.12.2019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2" marR="674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сертификат № 1409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2" marR="674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2" marR="67492" marT="0" marB="0"/>
                </a:tc>
              </a:tr>
              <a:tr h="32076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2" marR="674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2" marR="674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2" marR="674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2" marR="6749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2" marR="6749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92" marR="67492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5661248"/>
            <a:ext cx="18771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Комментарии:   </a:t>
            </a:r>
            <a:endParaRPr lang="ru-RU" sz="12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10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4.1.2. Наличие документов о втором профессиональном образовании, переподготовке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соответствии с требованиями профстандарта к образованию и обучению данной категории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педработников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483900"/>
              </p:ext>
            </p:extLst>
          </p:nvPr>
        </p:nvGraphicFramePr>
        <p:xfrm>
          <a:off x="467544" y="1628800"/>
          <a:ext cx="8424937" cy="36003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55335"/>
                <a:gridCol w="1578257"/>
                <a:gridCol w="1421988"/>
                <a:gridCol w="1870695"/>
                <a:gridCol w="857213"/>
                <a:gridCol w="1389567"/>
                <a:gridCol w="951882"/>
              </a:tblGrid>
              <a:tr h="28003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406" marR="68406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обучения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(второе профессиональное образование, переподготовка)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406" marR="68406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</a:t>
                      </a:r>
                      <a:b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специальности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406" marR="68406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осуществляющей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406" marR="68406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прохождения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406" marR="68406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документа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(заполняется при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завершении обучения)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406" marR="68406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часов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(на момент </a:t>
                      </a:r>
                      <a:b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аттестации)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406" marR="68406" marT="0" marB="0" vert="vert270" anchor="ctr"/>
                </a:tc>
              </a:tr>
              <a:tr h="40004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406" marR="684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406" marR="684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406" marR="684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406" marR="684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406" marR="684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406" marR="684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406" marR="68406" marT="0" marB="0"/>
                </a:tc>
              </a:tr>
              <a:tr h="40004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406" marR="684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406" marR="684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406" marR="684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406" marR="684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406" marR="6840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406" marR="6840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406" marR="6840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22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4.1.3. Наличие документов об обучении в аспирантуре в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межаттестационный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404518"/>
              </p:ext>
            </p:extLst>
          </p:nvPr>
        </p:nvGraphicFramePr>
        <p:xfrm>
          <a:off x="395536" y="1772816"/>
          <a:ext cx="8424935" cy="27363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22405"/>
                <a:gridCol w="2951265"/>
                <a:gridCol w="2951265"/>
              </a:tblGrid>
              <a:tr h="15601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 обучения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аспирантуре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988550" algn="r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 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межаттестационный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период)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927" marR="669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988550" algn="r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Удостоверение о сданных кандидатских экзаменах (установленной формы)  либо справка об обучении в аспирантуре (номер, год, организация, выдавшая документ)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927" marR="6692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988550" algn="r"/>
                        </a:tabLs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научной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927" marR="66927" marT="0" marB="0"/>
                </a:tc>
              </a:tr>
              <a:tr h="10294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988550" algn="r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"/>
                        <a:ea typeface="Times New Roman"/>
                        <a:cs typeface="Courier"/>
                      </a:endParaRPr>
                    </a:p>
                  </a:txBody>
                  <a:tcPr marL="66927" marR="669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988550" algn="r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ourier"/>
                        <a:ea typeface="Times New Roman"/>
                        <a:cs typeface="Courier"/>
                      </a:endParaRPr>
                    </a:p>
                  </a:txBody>
                  <a:tcPr marL="66927" marR="6692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9988550" algn="r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ourier"/>
                        <a:ea typeface="Times New Roman"/>
                        <a:cs typeface="Courier"/>
                      </a:endParaRPr>
                    </a:p>
                  </a:txBody>
                  <a:tcPr marL="66927" marR="6692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1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4.2.  Премия Губернатора ЯО, грамоты регионального и муниципального уровней, полученные за достижения в обучении и воспитании обучающихся за последние 5 лет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951644"/>
              </p:ext>
            </p:extLst>
          </p:nvPr>
        </p:nvGraphicFramePr>
        <p:xfrm>
          <a:off x="467544" y="1844824"/>
          <a:ext cx="8352928" cy="470267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72252"/>
                <a:gridCol w="3433397"/>
                <a:gridCol w="2247279"/>
              </a:tblGrid>
              <a:tr h="1288916"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награды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kern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kern="50" dirty="0"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7486" marR="6748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Подтверждающие документы </a:t>
                      </a:r>
                    </a:p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(Название, № и дата приказа о награждении; для грамот, благодарностей - дата награждения)</a:t>
                      </a:r>
                      <a:endParaRPr lang="ru-RU" sz="1600" kern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86" marR="6748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награды</a:t>
                      </a:r>
                      <a:endParaRPr lang="ru-RU" sz="1600" kern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86" marR="67486" marT="0" marB="0"/>
                </a:tc>
              </a:tr>
              <a:tr h="69848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Благодарственное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письмо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успешную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реализацию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муниципальной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образовательной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политики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достигнутые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успехи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обучении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воспитании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развитии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подрастающего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поколения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области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экологического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образования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в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связи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активным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участием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работников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учреждения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реализации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мероприятий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посвященных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году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экологии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России</a:t>
                      </a:r>
                      <a:endParaRPr lang="ru-RU" sz="900" kern="50" dirty="0">
                        <a:effectLst/>
                        <a:latin typeface="Times New Roman" panose="02020603050405020304" pitchFamily="18" charset="0"/>
                        <a:ea typeface="Arial Unicode MS"/>
                        <a:cs typeface="Times New Roman" panose="02020603050405020304" pitchFamily="18" charset="0"/>
                      </a:endParaRPr>
                    </a:p>
                  </a:txBody>
                  <a:tcPr marL="67486" marR="67486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600"/>
                        </a:spcAft>
                      </a:pPr>
                      <a:r>
                        <a:rPr lang="ru-RU" sz="1600" kern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№1085-п от 08.12.2017</a:t>
                      </a:r>
                      <a:r>
                        <a:rPr lang="ru-RU" sz="16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kern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7486" marR="67486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400"/>
                        </a:spcBef>
                        <a:spcAft>
                          <a:spcPts val="0"/>
                        </a:spcAft>
                      </a:pPr>
                      <a:r>
                        <a:rPr lang="ru-RU" sz="1600" kern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</a:t>
                      </a:r>
                      <a:r>
                        <a:rPr lang="ru-RU" sz="1600" kern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ru-RU" sz="1000" kern="0" dirty="0">
                        <a:effectLst/>
                        <a:latin typeface="Courier"/>
                        <a:ea typeface="Times New Roman"/>
                        <a:cs typeface="Courier"/>
                      </a:endParaRPr>
                    </a:p>
                  </a:txBody>
                  <a:tcPr marL="67486" marR="6748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903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4.3. Участие в работе  профессиональных сообществ (кроме МО), в организации практики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152408"/>
              </p:ext>
            </p:extLst>
          </p:nvPr>
        </p:nvGraphicFramePr>
        <p:xfrm>
          <a:off x="323528" y="1196752"/>
          <a:ext cx="8424937" cy="51206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00569"/>
                <a:gridCol w="1600569"/>
                <a:gridCol w="1600569"/>
                <a:gridCol w="1601195"/>
                <a:gridCol w="2022035"/>
              </a:tblGrid>
              <a:tr h="2897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(образовательной организации, муниципальный, региональный, федеральный)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 профессионального сообщества,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практики студентов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567118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Название, № и дата приказа о создании (назначении руководителем) профессионального сообщества (комиссии, ассоциации и т.п.)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567118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 / организации, издавшей приказ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Продолжительность работы руководителем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567118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Темы, даты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567118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выступлений, название совещаний, семинаров и т. п.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6165" marR="66165" marT="0" marB="0"/>
                </a:tc>
              </a:tr>
              <a:tr h="2414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Активный член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роекта «Растим инженеров»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организация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о создании МО №01-09/308, от 2019-09-02, издан: Центр «Созвездие»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Букова Т.И.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18.09.2019 совещание группы,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разработка плана работы 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10.10.2019 совещание «…»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29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4.4.  Дополнительные информационные данные, свидетельствующие о результативности деятельности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информация о работе педагога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 Выводы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ОО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на педагога пишет администрация ОУ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4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 высшую квалификационную категорию педагог должен иметь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 положительной динамики результатов освоения образовательных программ по итогам мониторингов, проводимых организацией с указанием кем и когда проводился мониторинг (номер и дата документа);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стабильные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положительные результаты мониторинга профессиональной компетенции;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 положительных результатов освоения обучающимися образовательных программ по итогам мониторинга системы образования, проводимом в порядке, установленном постановлением Правительства РФ от 5 августа 2013 № 662 с указанием кем и когда проводился мониторинг (номер и дата документа);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[Примечание: если внешняя оценка результатов обучения не проводилась, эксперты вправе провести контрольные срезы];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у обучающихся способностей к научной (интеллектуальной), творческой, физкультурно-спортивной деятельности с указанием форм и методов, используемых педагогом в целях выявления развития у обучающихся способностей к научной (интеллектуальной), творческой, физкультурно-спортивной деятельности с приложением документов, подтверждающих данное основание (даты, реквизиты);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 в повышение качества образования, совершенствование методов обучения и воспитания и продуктивного использования новых образовательных технологий, транслирование в педагогических коллективах опыта практических результатов своей профессиональной деятельности, в том числе экспериментальной и инновационной с приложением документов, подтверждающих данное основание (даты, реквизиты);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работе методических объединений педагогических работников организаций, в разработке программно-методического сопровождения образовательного процесса, профессиональных конкурсах с приложением документов, подтверждающих данное основание (даты, реквизиты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09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аттестуемом</a:t>
            </a:r>
          </a:p>
          <a:p>
            <a:pPr marL="0" indent="0" algn="ctr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(наименование образовательной организации, документ об образовании (наименование, серия, номер, дата), справка с места учебы (в случае обучения на момент прохождения аттестации), квалификационное направление, специальность)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Стаж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 работы ___________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Стаж работы в данной образовательной организации ___________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Стаж работы в данной должности _________________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квалификационной категории по данной должности,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ученой степени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установления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диплома _________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званий, государственных, ведомственных наград,  включая грамоту МО РФ, а также премии Президента РФ, Правительства РФ (за весь период профессиональной деятельности)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_________________________________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 _________________________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деятельности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 ____________________________________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28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993876"/>
              </p:ext>
            </p:extLst>
          </p:nvPr>
        </p:nvGraphicFramePr>
        <p:xfrm>
          <a:off x="323850" y="1412776"/>
          <a:ext cx="8568631" cy="25202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799878"/>
                <a:gridCol w="1316692"/>
                <a:gridCol w="1414998"/>
                <a:gridCol w="1414998"/>
                <a:gridCol w="1207067"/>
                <a:gridCol w="1414998"/>
              </a:tblGrid>
              <a:tr h="797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/20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/20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/20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/20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/20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</a:tr>
              <a:tr h="17231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(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%), полностью усвоивших дополнительную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общеобразователь-ную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программу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145758"/>
            <a:ext cx="886750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1.1.Результаты освоения дополнительной общеобразовательной программы обучающимися: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4252446"/>
            <a:ext cx="85689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Комментарии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в 2020/2021 учебном году  процент усвоения дополнительной общеобразовательной общеразвивающей программы «Друзья природы» составил 97% в связи с болезнью педагога. 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90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1.2. Результаты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дополнительной общеобразовательной программы детьми с особыми образовательными потребностями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5301589"/>
              </p:ext>
            </p:extLst>
          </p:nvPr>
        </p:nvGraphicFramePr>
        <p:xfrm>
          <a:off x="323528" y="1700808"/>
          <a:ext cx="8568631" cy="24482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799878"/>
                <a:gridCol w="1316692"/>
                <a:gridCol w="1414998"/>
                <a:gridCol w="1414998"/>
                <a:gridCol w="1207067"/>
                <a:gridCol w="1414998"/>
              </a:tblGrid>
              <a:tr h="797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___/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___/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___/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___/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___/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</a:tr>
              <a:tr h="16510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с ООП (в %), освоивших дополнительную 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общеобразователь-ную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программу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85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55395"/>
              </p:ext>
            </p:extLst>
          </p:nvPr>
        </p:nvGraphicFramePr>
        <p:xfrm>
          <a:off x="323850" y="1412776"/>
          <a:ext cx="8568631" cy="294245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799878"/>
                <a:gridCol w="1316692"/>
                <a:gridCol w="1414998"/>
                <a:gridCol w="1414998"/>
                <a:gridCol w="1207067"/>
                <a:gridCol w="1414998"/>
              </a:tblGrid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___/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___/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___/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___/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___/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lang="en-US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___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</a:tr>
              <a:tr h="17231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родителей   (в %), удовлетворенных результатами воспитательного процесса (</a:t>
                      </a:r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сформи-рованностью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жизненно-важных качеств личности обучающихся)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1799" marR="61799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145758"/>
            <a:ext cx="886750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1.3. Стабильность эффективности воспитательного процесса (по результатам мониторинга</a:t>
            </a:r>
            <a:r>
              <a:rPr lang="ru-RU" alt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13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746906"/>
            <a:ext cx="88675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1.4</a:t>
            </a:r>
            <a:r>
              <a:rPr lang="ru-RU" alt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Стабильность сохранности контингента обучающихся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106269"/>
              </p:ext>
            </p:extLst>
          </p:nvPr>
        </p:nvGraphicFramePr>
        <p:xfrm>
          <a:off x="395536" y="1700808"/>
          <a:ext cx="8424937" cy="18722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852709"/>
                <a:gridCol w="756879"/>
                <a:gridCol w="757452"/>
                <a:gridCol w="756879"/>
                <a:gridCol w="757452"/>
                <a:gridCol w="757452"/>
                <a:gridCol w="756879"/>
                <a:gridCol w="756879"/>
                <a:gridCol w="757452"/>
                <a:gridCol w="757452"/>
                <a:gridCol w="757452"/>
              </a:tblGrid>
              <a:tr h="350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524" marR="60524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20____/20____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524" marR="6052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20____/20____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524" marR="6052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20____/20____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524" marR="6052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20____/20____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524" marR="6052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20____/20____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524" marR="6052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1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обучающихся в объединении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524" marR="605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начало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524" marR="605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конец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524" marR="605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начало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524" marR="605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конец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524" marR="605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начало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524" marR="605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конец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524" marR="605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начало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524" marR="605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конец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524" marR="605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начало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524" marR="6052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конец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524" marR="6052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81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1.5. Дополнительная аналитическая информация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п.п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1.1. – 1.4.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5589240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по таблицам 1.1. – 1.4.</a:t>
            </a:r>
          </a:p>
          <a:p>
            <a:pPr marL="0" indent="0" algn="just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заполнения: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протяжении нескольких лет наблюдается стабильность сохранности контингента.  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проводятся по дополнительной общеобразовательной общеразвивающей программе (ДООП) «Друзья природы» естественнонаучной направленности. Возраст обучающихся 6,5 -11 лет. Срок реализации программы 4 года. Цель программы: способствовать формированию экологического сознания у младших школьников через включение в практическую деятельность. Содержание строится на основе деятельностного подхода. Вовлечение обучающихся в разнообразную деятельность является условием приобретения прочных знаний, преобразования их в убеждения и умения, формирования основ экологической ответственности как черты личности. Программа предусматривает проведение экскурсий и практических занятий в ближайшем природном окружении, на пришкольном участке, микрорайоне школы и т. п. Основной акцент сделан на развитии у младших школьников наблюдательности, умения устанавливать причинно-следственные связи.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включению детей в освоение данной образовательной программы, обучающиеся получают экологические знания, у них развивается наблюдательность, чувство сопереживания, способность видеть красивое в природе, умение оказывать природе посильную помощь. Воспитываются такие личностные качества, как доброта, ответственность, трудолюбие, самостоятельность, умение работать в коллективе.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чтобы добиться успеха и развивать интерес к процессу образования у обучающихся, применяются игровые и проблемные формы обучения, наблюдения, экскурсии,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исследовательские методы, подвижные, дидактические, интеллектуальные и развивающие интерактивные игры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3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1996</Words>
  <Application>Microsoft Office PowerPoint</Application>
  <PresentationFormat>Экран (4:3)</PresentationFormat>
  <Paragraphs>415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1.2. Результаты освоения дополнительной общеобразовательной программы детьми с особыми образовательными потребностями:</vt:lpstr>
      <vt:lpstr>Презентация PowerPoint</vt:lpstr>
      <vt:lpstr>Презентация PowerPoint</vt:lpstr>
      <vt:lpstr>1.5. Дополнительная аналитическая информация  к п.п. 1.1. – 1.4.</vt:lpstr>
      <vt:lpstr>2.1.1. Результаты участия обучающихся</vt:lpstr>
      <vt:lpstr>2.2. Работа с детьми с особыми образовательными потребностями</vt:lpstr>
      <vt:lpstr>2.3. Результативность деятельности по выявлению и развитию способностей </vt:lpstr>
      <vt:lpstr>2.4. Дополнительная аналитическая информация  к п. 2.1.-2.3. </vt:lpstr>
      <vt:lpstr>3.1. Разработка программного сопровождения образовательного процесса </vt:lpstr>
      <vt:lpstr>3.2. Продуктивное использование образовательных технологий </vt:lpstr>
      <vt:lpstr>3.3. Выступления на научно-практических конференциях, педагогических чтениях, семинарах (за исключением вопросов организационного характера) и др.</vt:lpstr>
      <vt:lpstr>3.4.  Проведение открытых занятий, мероприятий,  мастер - классов и др.</vt:lpstr>
      <vt:lpstr>3.5. Публичное представление собственного педагогического опыта на официальных сайтах (образовательной организации, органа управления образованием, методической службы и т.д.)</vt:lpstr>
      <vt:lpstr>3.6.  Участие в деятельности экспертных комиссий, экспертных групп по аттестации  педагогических работников, предметных комиссий, профессиональных ассоциаций, жюри профессиональных конкурсов и др.</vt:lpstr>
      <vt:lpstr>3.7. Участие в работе  методических объединений педагогических работников организации</vt:lpstr>
      <vt:lpstr>4.1.1. Наличие документов о повышении квалификации, стажировке</vt:lpstr>
      <vt:lpstr>4.1.2. Наличие документов о втором профессиональном образовании, переподготовке (в соответствии с требованиями профстандарта к образованию и обучению данной категории педработников)</vt:lpstr>
      <vt:lpstr>4.1.3. Наличие документов об обучении в аспирантуре в межаттестационный период </vt:lpstr>
      <vt:lpstr>4.2.  Премия Губернатора ЯО, грамоты регионального и муниципального уровней, полученные за достижения в обучении и воспитании обучающихся за последние 5 лет </vt:lpstr>
      <vt:lpstr>4.3. Участие в работе  профессиональных сообществ (кроме МО), в организации практики студентов</vt:lpstr>
      <vt:lpstr>4.4.  Дополнительные информационные данные, свидетельствующие о результативности деятельности педагога   Дополнительная информация о работе педагога   5.  Выводы администрации ОО  Выводы на педагога пишет администрация ОУ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Аттестация педагога дополнительного образования </dc:title>
  <dc:creator>Андрей</dc:creator>
  <cp:lastModifiedBy>Андрей</cp:lastModifiedBy>
  <cp:revision>23</cp:revision>
  <dcterms:created xsi:type="dcterms:W3CDTF">2023-04-13T05:51:50Z</dcterms:created>
  <dcterms:modified xsi:type="dcterms:W3CDTF">2023-10-06T11:25:01Z</dcterms:modified>
</cp:coreProperties>
</file>