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98" r:id="rId5"/>
    <p:sldId id="301" r:id="rId6"/>
    <p:sldId id="302" r:id="rId7"/>
    <p:sldId id="305" r:id="rId8"/>
    <p:sldId id="306" r:id="rId9"/>
    <p:sldId id="311" r:id="rId10"/>
    <p:sldId id="309" r:id="rId11"/>
    <p:sldId id="308" r:id="rId12"/>
    <p:sldId id="313" r:id="rId13"/>
    <p:sldId id="314" r:id="rId14"/>
    <p:sldId id="315" r:id="rId15"/>
    <p:sldId id="316" r:id="rId16"/>
    <p:sldId id="317" r:id="rId17"/>
    <p:sldId id="318" r:id="rId18"/>
    <p:sldId id="335" r:id="rId19"/>
    <p:sldId id="336" r:id="rId20"/>
    <p:sldId id="319" r:id="rId21"/>
    <p:sldId id="321" r:id="rId22"/>
    <p:sldId id="323" r:id="rId23"/>
    <p:sldId id="325" r:id="rId24"/>
    <p:sldId id="327" r:id="rId25"/>
    <p:sldId id="328" r:id="rId26"/>
    <p:sldId id="361" r:id="rId27"/>
    <p:sldId id="330" r:id="rId28"/>
    <p:sldId id="333" r:id="rId29"/>
    <p:sldId id="347" r:id="rId30"/>
    <p:sldId id="337" r:id="rId31"/>
    <p:sldId id="350" r:id="rId32"/>
    <p:sldId id="338" r:id="rId33"/>
    <p:sldId id="342" r:id="rId34"/>
    <p:sldId id="356" r:id="rId35"/>
    <p:sldId id="339" r:id="rId36"/>
    <p:sldId id="340" r:id="rId37"/>
    <p:sldId id="341" r:id="rId38"/>
    <p:sldId id="351" r:id="rId39"/>
    <p:sldId id="352" r:id="rId40"/>
    <p:sldId id="353" r:id="rId41"/>
    <p:sldId id="354" r:id="rId42"/>
    <p:sldId id="360" r:id="rId43"/>
    <p:sldId id="355" r:id="rId44"/>
    <p:sldId id="359" r:id="rId45"/>
  </p:sldIdLst>
  <p:sldSz cx="12192000" cy="6858000"/>
  <p:notesSz cx="9144000" cy="6858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850"/>
    <a:srgbClr val="0043C8"/>
    <a:srgbClr val="CC8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2349" autoAdjust="0"/>
  </p:normalViewPr>
  <p:slideViewPr>
    <p:cSldViewPr snapToGrid="0">
      <p:cViewPr>
        <p:scale>
          <a:sx n="60" d="100"/>
          <a:sy n="60" d="100"/>
        </p:scale>
        <p:origin x="-486" y="-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8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86E15D-1320-43B8-B389-6D2F0C12B257}" type="datetime1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6A6A8B-E53C-4123-A383-AD7B4BB91AC3}" type="datetime1">
              <a:rPr lang="ru-RU" noProof="0" smtClean="0"/>
              <a:t>26.10.2023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42020740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42020740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Планирование своей деятельности педагог осуществляет посредством разработки учебной документации, которая в свою очередь помогает грамотно организовать занятия, рационально использовать учебное время, эффективно отслеживать результаты.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же требования предъявляются к оформлению и содержанию данных материалов? Главным правилом является то, что при разработке учебной документации всех уровней педагог должен руководствоваться Государственными образовательными стандартами, нормативными документами и инструкциями Министерства образования и науки, а так же Уставом образовательного учреждения (см. схему).</a:t>
            </a:r>
          </a:p>
          <a:p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сегодняшнего дня обязывают педагога дополнительного образования владеть определенными компетентностями, которые четко прописаны в тарифно-квалификационных характеристиках по должностям работников образования. А законодательные акты федерального уровня, такие как Закон «Об образовании в Российской Федерации» - ФЗ-273, Приказ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29 августа 2013 г. № 1008 «Об утверждении Порядка организации и осуществления образовательной деятельности по дополнительным общеобразовательным программам», Постановление главного государственного санитарного врача Российской Федерации от 4 июля 2014 года N 41 «Об утверждении 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СанПиН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требуют от педагога дополнительного образования наличия документов, необходимых ему в работе. В данной статье приводится перечень документов, которые должен иметь каждый педагог дополнительного образования.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Планирование своей деятельности педагог осуществляет посредством разработки учебной документации, которая в свою очередь помогает грамотно организовать занятия, рационально использовать учебное время, эффективно отслеживать результаты.</a:t>
            </a:r>
          </a:p>
          <a:p>
            <a:r>
              <a:rPr lang="ru-RU" sz="1100" dirty="0" smtClean="0"/>
              <a:t>От технологии организации работы с документами и от качества создаваемых документов зависит не только оперативность и эффективность работы, но и общие показатели результатов деятельности педагога в частности и учреждения в целом.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758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Учебно-воспитательная работа педагогов обеспечивается системой взаимосвязанных документов, перечень которых  ежегодно определяется методическим (или иным) советом и утверждается директором образовательного учреждения. </a:t>
            </a:r>
          </a:p>
          <a:p>
            <a:r>
              <a:rPr lang="ru-RU" dirty="0" smtClean="0"/>
              <a:t>При разработке документов педагог должен руководствоваться нормативными документами всех уровней, в том числе и локальными актами образовательного учреждения. </a:t>
            </a:r>
          </a:p>
          <a:p>
            <a:r>
              <a:rPr lang="ru-RU" dirty="0" smtClean="0"/>
              <a:t>Циклограмма отчетности педагога составляется и утверждается ежегодно руководителем образовательного учреждения перед началом учебного года.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9571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Планирование своей деятельности педагог осуществляет посредством разработки учебной документации, которая в свою очередь помогает грамотно организовать занятия, рационально использовать учебное время, эффективно отслеживать результаты.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же требования предъявляются к оформлению и содержанию данных материалов? Главным правилом является то, что при разработке учебной документации всех уровней педагог должен руководствоваться Государственными образовательными стандартами, нормативными документами и инструкциями Министерства образования и науки, а так же Уставом образовательного учреждения (см. схему).</a:t>
            </a:r>
          </a:p>
          <a:p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 сегодняшнего дня обязывают педагога дополнительного образования владеть определенными компетентностями, которые четко прописаны в тарифно-квалификационных характеристиках по должностям работников образования. А законодательные акты федерального уровня, такие как Закон «Об образовании в Российской Федерации» - ФЗ-273, Приказ </a:t>
            </a:r>
            <a:r>
              <a:rPr lang="ru-RU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29 августа 2013 г. № 1008 «Об утверждении Порядка организации и осуществления образовательной деятельности по дополнительным общеобразовательным программам», Постановление главного государственного санитарного врача Российской Федерации от 4 июля 2014 года N 41 «Об утверждении 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СанПиН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детей»</a:t>
            </a:r>
            <a:r>
              <a:rPr lang="ru-RU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требуют от педагога дополнительного образования наличия документов, необходимых ему в работе. В данной статье приводится перечень документов, которые должен иметь каждый педагог дополнительного образования.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Планирование своей деятельности педагог осуществляет посредством разработки учебной документации, которая в свою очередь помогает грамотно организовать занятия, рационально использовать учебное время, эффективно отслеживать результаты.</a:t>
            </a:r>
          </a:p>
          <a:p>
            <a:r>
              <a:rPr lang="ru-RU" sz="1100" dirty="0" smtClean="0"/>
              <a:t>От технологии организации работы с документами и от качества создаваемых документов зависит не только оперативность и эффективность работы, но и общие показатели результатов деятельности педагога в частности и учреждения в целом.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758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9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  - основной документ педагога дополнительного образования, определяющий цели, задачи, содержание образования, формы реализации, методы и средства обучения, образовательные технологии, планируемые результаты.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ДООП реализуются в течение всего календарного года, включая каникулы, в соответствии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тематическим планом и календарным учебным графиком ДООП.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ДООП разрабатываются педагогами дополнительного образования самостоятельно. В случае необходимости специалисты, административные работники Центра «Созвездие» осуществляют индивидуальное консультирование в процессе разработки дополнительной общеобразовательной общеразвивающей программы.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считается выполненной в полном объёме, если пройдены все темы учебно-тематического плана и полнота её реализации составляет не ниже95%.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9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758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Заполняются при вступлении ребенка в объединение впервые. Заявления должны быть написаны родителями до начала учебного года, т.е. к первому занятию. Бланк заявления педагог берет в ДДТ или на сайте ДДТ. Заполненные заявления сдаются в ДДТ в вместе со списком обучающихся до начала сентября.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758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Списки составляются в августе до начала учебного года в двух экземплярах в электронном и в бумажном варианте. Один экземпляр сдается в ДДТ, второй экземпляр остается у педагога для работы.</a:t>
            </a:r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758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Продолжительность занятий устанавливается в соответствии с нормами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САНПИНа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занятие продолжительностью 1 академический час – 40 минут, 2 академических часа – 1 час 30 минут, 3 академических часа – 2 часа 20 минут. Обязательно должны быть предусмотрены 10-ти минутные перерывы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 2-х или 3-х часовыми занятиями и парами индивидуальных занятий для организационных моментов, проветривания помещения, подготовки к следующему занятию.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7583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0972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Заполняются при вступлении ребенка в объединение впервые. Заявления должны быть написаны родителями до начала учебного года, т.е. к первому занятию. Бланк заявления педагог берет в ДДТ или на сайте ДДТ. Заполненные заявления сдаются в ДДТ в вместе со списком обучающихся до начала сентября.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758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малым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F4F2BBF-F210-4954-9C73-A0030AAC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775" y="993303"/>
            <a:ext cx="5053936" cy="2513468"/>
          </a:xfrm>
        </p:spPr>
        <p:txBody>
          <a:bodyPr rtlCol="0"/>
          <a:lstStyle>
            <a:lvl1pPr rtl="0">
              <a:defRPr sz="5400" cap="none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FD1EE834-4B70-4715-8346-1C029834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46375"/>
            <a:ext cx="9198000" cy="5130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EAE43F4C-1A64-4197-A44B-E6EB874E2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46376"/>
            <a:ext cx="4435831" cy="5130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Объект 3">
            <a:extLst>
              <a:ext uri="{FF2B5EF4-FFF2-40B4-BE49-F238E27FC236}">
                <a16:creationId xmlns:a16="http://schemas.microsoft.com/office/drawing/2014/main" xmlns="" id="{D7B3F5B8-DC28-4878-AC9F-D434D754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169" y="1046376"/>
            <a:ext cx="4435831" cy="5130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CB97B01E-88B2-448F-BD96-A1AAFA39A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 4">
            <a:extLst>
              <a:ext uri="{FF2B5EF4-FFF2-40B4-BE49-F238E27FC236}">
                <a16:creationId xmlns:a16="http://schemas.microsoft.com/office/drawing/2014/main" xmlns="" id="{40BADDE2-4EE6-41B4-804C-EBF680128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Объект 3">
            <a:extLst>
              <a:ext uri="{FF2B5EF4-FFF2-40B4-BE49-F238E27FC236}">
                <a16:creationId xmlns:a16="http://schemas.microsoft.com/office/drawing/2014/main" xmlns="" id="{BB0A14E0-899D-4594-BC9E-AE89BF0D3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1" y="2096752"/>
            <a:ext cx="4434840" cy="409291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5">
            <a:extLst>
              <a:ext uri="{FF2B5EF4-FFF2-40B4-BE49-F238E27FC236}">
                <a16:creationId xmlns:a16="http://schemas.microsoft.com/office/drawing/2014/main" xmlns="" id="{2C699014-D902-4E9A-80CD-8D2BCFE67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95160" y="2096752"/>
            <a:ext cx="4434840" cy="409291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xmlns="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rtlCol="0" anchor="b"/>
          <a:lstStyle>
            <a:lvl1pPr>
              <a:defRPr sz="2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xmlns="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xmlns="" id="{79F53EF1-D412-467C-B7CE-30536F14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2" y="457201"/>
            <a:ext cx="6023727" cy="5726784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Добавление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xmlns="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rtlCol="0" anchor="b"/>
          <a:lstStyle>
            <a:lvl1pPr>
              <a:defRPr sz="2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xmlns="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 2">
            <a:extLst>
              <a:ext uri="{FF2B5EF4-FFF2-40B4-BE49-F238E27FC236}">
                <a16:creationId xmlns:a16="http://schemas.microsoft.com/office/drawing/2014/main" xmlns="" id="{10319378-269C-406E-9B84-FCF22DA02EF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88021" y="457201"/>
            <a:ext cx="5949868" cy="572678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большим изображение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">
            <a:extLst>
              <a:ext uri="{FF2B5EF4-FFF2-40B4-BE49-F238E27FC236}">
                <a16:creationId xmlns:a16="http://schemas.microsoft.com/office/drawing/2014/main" xmlns="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 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ственным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Спасибо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xmlns="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Номер телефона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Электронная почта или контакт в социальной сети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xmlns="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Веб-сайт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2C8D0EF-1DB6-4ADC-8F31-5AE53BF5EAF4}"/>
              </a:ext>
            </a:extLst>
          </p:cNvPr>
          <p:cNvSpPr/>
          <p:nvPr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2F208ED-79A0-4B2C-A5EE-9D27466BCA3F}"/>
              </a:ext>
            </a:extLst>
          </p:cNvPr>
          <p:cNvSpPr/>
          <p:nvPr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ru-RU" sz="1600" b="1" spc="-100" noProof="0">
                <a:solidFill>
                  <a:schemeClr val="tx1"/>
                </a:solidFill>
                <a:latin typeface="Corbel" panose="020B0503020204020204" pitchFamily="34" charset="0"/>
              </a:rPr>
              <a:t>БАНК</a:t>
            </a:r>
            <a:r>
              <a:rPr lang="ru-RU" sz="1600" b="1" spc="-100" noProof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 WOODGROVE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B322F68-670D-45A0-A54F-7E70BCEAED3F}"/>
              </a:ext>
            </a:extLst>
          </p:cNvPr>
          <p:cNvSpPr/>
          <p:nvPr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69B5F15-353A-4344-8D61-F4E25AA9FB6C}"/>
              </a:ext>
            </a:extLst>
          </p:cNvPr>
          <p:cNvSpPr/>
          <p:nvPr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FA0C0AA-FCE8-4A7F-928A-54C96BBA9053}"/>
              </a:ext>
            </a:extLst>
          </p:cNvPr>
          <p:cNvSpPr/>
          <p:nvPr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disk.yandex.ru/i/7g4lL829amfic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isk.yandex.ru/i/yMQkUvWPfwfr_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1x8bWfxwUIbMRg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disk.yandex.ru/i/wsg7QCk4YmVd-Q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isk.yandex.ru/i/Xv4BjE001nQgeQ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disk.yandex.ru/i/MBT4t_9XYwfwHg" TargetMode="External"/><Relationship Id="rId4" Type="http://schemas.openxmlformats.org/officeDocument/2006/relationships/hyperlink" Target="https://disk.yandex.ru/i/MnSiA0iMVVUQJA" TargetMode="Externa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isk.yandex.ru/i/F8ue76cXVOI_KQ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00165" y="204716"/>
            <a:ext cx="11791665" cy="64553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1703386" y="412750"/>
            <a:ext cx="8785225" cy="10048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Муниципальное учреждение дополнительного образования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«Центр дополнительного образования «Созвездие» </a:t>
            </a:r>
          </a:p>
          <a:p>
            <a:pPr algn="ctr"/>
            <a:r>
              <a:rPr lang="ru-RU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Тутаевского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района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787019" y="2067813"/>
            <a:ext cx="10813578" cy="194468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algn="ctr">
              <a:spcBef>
                <a:spcPts val="565"/>
              </a:spcBef>
            </a:pPr>
            <a:endParaRPr lang="ru-RU" sz="3200" dirty="0">
              <a:solidFill>
                <a:srgbClr val="000000"/>
              </a:solidFill>
              <a:latin typeface="Calibri" panose="020F0502020204030204" charset="0"/>
            </a:endParaRPr>
          </a:p>
          <a:p>
            <a:pPr algn="ctr">
              <a:spcBef>
                <a:spcPts val="0"/>
              </a:spcBef>
            </a:pPr>
            <a:r>
              <a:rPr lang="ru-RU" sz="48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Документация педагога дополнительного образования</a:t>
            </a:r>
            <a:endParaRPr lang="ru-RU" sz="48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48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4800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7022955" y="5035350"/>
            <a:ext cx="4968875" cy="7000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Рязанова Ю.Д., зам. </a:t>
            </a:r>
            <a:r>
              <a:rPr lang="ru-RU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дир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по УВ и МР</a:t>
            </a:r>
            <a:endParaRPr lang="ru-RU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Юлия\Downloads\лого и элементы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5" y="412750"/>
            <a:ext cx="2101755" cy="21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работы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C:\Users\Юлия\Pictures\Screenshots\Снимок экрана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9" t="22720" r="15385" b="20599"/>
          <a:stretch/>
        </p:blipFill>
        <p:spPr bwMode="auto">
          <a:xfrm>
            <a:off x="503207" y="1040523"/>
            <a:ext cx="7552971" cy="538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работы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C:\Users\Юлия\Pictures\Screenshots\Снимок экрана (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7" t="28958" r="15095" b="30625"/>
          <a:stretch/>
        </p:blipFill>
        <p:spPr bwMode="auto">
          <a:xfrm>
            <a:off x="467255" y="1382636"/>
            <a:ext cx="8629447" cy="413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работы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C:\Users\Юлия\Pictures\Screenshots\Снимок экрана (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8" t="24374" r="16150" b="13334"/>
          <a:stretch/>
        </p:blipFill>
        <p:spPr bwMode="auto">
          <a:xfrm>
            <a:off x="750628" y="701307"/>
            <a:ext cx="7985068" cy="59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работы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C:\Users\Юлия\Pictures\Screenshots\Снимок экрана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5" t="22190" r="15541" b="12296"/>
          <a:stretch/>
        </p:blipFill>
        <p:spPr bwMode="auto">
          <a:xfrm>
            <a:off x="375679" y="820633"/>
            <a:ext cx="7479369" cy="57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152398" y="68225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работы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C:\Users\Юлия\Pictures\Screenshots\Снимок экрана (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1" t="21729" r="16301" b="7931"/>
          <a:stretch/>
        </p:blipFill>
        <p:spPr bwMode="auto">
          <a:xfrm>
            <a:off x="615239" y="832514"/>
            <a:ext cx="6639655" cy="55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Индивидуальный образовательный маршрут обучающегося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58269" y="1456562"/>
            <a:ext cx="3198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hlinkClick r:id="rId6"/>
              </a:rPr>
              <a:t>Пример заполнения ИОМ </a:t>
            </a:r>
          </a:p>
          <a:p>
            <a:r>
              <a:rPr lang="ru-RU" sz="2000" dirty="0" smtClean="0">
                <a:hlinkClick r:id="rId6"/>
              </a:rPr>
              <a:t>по проектной деятельности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49882" y="2457591"/>
            <a:ext cx="3564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hlinkClick r:id="rId7"/>
              </a:rPr>
              <a:t>Пример заполнения ИОМ </a:t>
            </a:r>
          </a:p>
          <a:p>
            <a:r>
              <a:rPr lang="ru-RU" sz="2000" dirty="0" smtClean="0">
                <a:hlinkClick r:id="rId7"/>
              </a:rPr>
              <a:t>по исследовательским работам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7612" y="886618"/>
            <a:ext cx="104367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Структура ИОМ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1. Титульный лист</a:t>
            </a:r>
          </a:p>
          <a:p>
            <a:r>
              <a:rPr lang="ru-RU" dirty="0"/>
              <a:t>2. Фамилия, имя обучающегося</a:t>
            </a:r>
          </a:p>
          <a:p>
            <a:r>
              <a:rPr lang="ru-RU" dirty="0"/>
              <a:t>3. ФИО </a:t>
            </a:r>
            <a:r>
              <a:rPr lang="ru-RU" dirty="0" err="1"/>
              <a:t>тьютора</a:t>
            </a:r>
            <a:endParaRPr lang="ru-RU" dirty="0"/>
          </a:p>
          <a:p>
            <a:r>
              <a:rPr lang="ru-RU" dirty="0"/>
              <a:t>4. Возраст</a:t>
            </a:r>
          </a:p>
          <a:p>
            <a:r>
              <a:rPr lang="ru-RU" dirty="0"/>
              <a:t>5. Год обучения в объединении</a:t>
            </a:r>
          </a:p>
          <a:p>
            <a:r>
              <a:rPr lang="ru-RU" dirty="0"/>
              <a:t>6. Основания для создания индивидуального маршрута</a:t>
            </a:r>
          </a:p>
          <a:p>
            <a:r>
              <a:rPr lang="ru-RU" dirty="0"/>
              <a:t>7. Особенности организации образовательного процесса</a:t>
            </a:r>
          </a:p>
          <a:p>
            <a:r>
              <a:rPr lang="ru-RU" dirty="0"/>
              <a:t>8. Характеристика личностных качеств (сильные места; слабые места; характерологические проявления, выявленные педагогом-психологом по результатам диагностики)</a:t>
            </a:r>
          </a:p>
          <a:p>
            <a:r>
              <a:rPr lang="ru-RU" dirty="0"/>
              <a:t>9. Цель обучающегося </a:t>
            </a:r>
          </a:p>
          <a:p>
            <a:r>
              <a:rPr lang="ru-RU" dirty="0"/>
              <a:t>10. Педагогическая цель</a:t>
            </a:r>
          </a:p>
          <a:p>
            <a:r>
              <a:rPr lang="ru-RU" dirty="0"/>
              <a:t>11. Задачи (педагога, обучающегося) и ожидаемые результаты</a:t>
            </a:r>
          </a:p>
          <a:p>
            <a:r>
              <a:rPr lang="ru-RU" dirty="0"/>
              <a:t>12. Использование обучающимся возможностей образовательного пространства</a:t>
            </a:r>
          </a:p>
          <a:p>
            <a:r>
              <a:rPr lang="ru-RU" dirty="0"/>
              <a:t>13. Тематический план на учебный год</a:t>
            </a:r>
          </a:p>
          <a:p>
            <a:r>
              <a:rPr lang="ru-RU" dirty="0"/>
              <a:t>12. Карточка учёта работы обучающегося по проекту за _____ учебный год / карточка учёта научно-исследовательской работы обучающегося за _____ учебный год</a:t>
            </a:r>
          </a:p>
          <a:p>
            <a:r>
              <a:rPr lang="ru-RU" dirty="0"/>
              <a:t>13.  Диагностическая карта обучающегося</a:t>
            </a:r>
          </a:p>
          <a:p>
            <a:r>
              <a:rPr lang="ru-RU" dirty="0"/>
              <a:t>14. Результаты участия обучающегося в конкурсах и конференциях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7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работы на месяц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8" name="Picture 4" descr="C:\Users\Юлия\Pictures\Screenshots\Снимок экрана (2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1" t="21938" r="13142" b="14382"/>
          <a:stretch/>
        </p:blipFill>
        <p:spPr bwMode="auto">
          <a:xfrm>
            <a:off x="379563" y="875174"/>
            <a:ext cx="8971472" cy="579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Отчет-анализ работы педагога дополнительного образования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C:\Users\Юлия\Pictures\Screenshots\Снимок экрана (7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8" t="21903" r="21159" b="6989"/>
          <a:stretch/>
        </p:blipFill>
        <p:spPr bwMode="auto">
          <a:xfrm>
            <a:off x="620587" y="1304868"/>
            <a:ext cx="4834282" cy="52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Pictures\Screenshots\Снимок экрана (8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7" t="21464" r="20426" b="8490"/>
          <a:stretch/>
        </p:blipFill>
        <p:spPr bwMode="auto">
          <a:xfrm>
            <a:off x="6095998" y="1338748"/>
            <a:ext cx="5099321" cy="520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Отчет-анализ работы педагога дополнительного образования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C:\Users\Юлия\Pictures\Screenshots\Снимок экрана (9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0" t="37209" r="20960" b="8863"/>
          <a:stretch/>
        </p:blipFill>
        <p:spPr bwMode="auto">
          <a:xfrm>
            <a:off x="378888" y="1368626"/>
            <a:ext cx="5265167" cy="472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Юлия\Pictures\Screenshots\Снимок экрана (10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2" t="21219" r="20566" b="8498"/>
          <a:stretch/>
        </p:blipFill>
        <p:spPr bwMode="auto">
          <a:xfrm>
            <a:off x="6141493" y="1467837"/>
            <a:ext cx="5390865" cy="45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Отчет-анализ работы педагога дополнительного образования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C:\Users\Юлия\Pictures\Screenshots\Снимок экрана (1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5" t="23822" r="20429" b="9196"/>
          <a:stretch/>
        </p:blipFill>
        <p:spPr bwMode="auto">
          <a:xfrm>
            <a:off x="360545" y="1340069"/>
            <a:ext cx="5390541" cy="510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Юлия\Pictures\Screenshots\Снимок экрана (1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1" t="23593" r="18578" b="12020"/>
          <a:stretch/>
        </p:blipFill>
        <p:spPr bwMode="auto">
          <a:xfrm>
            <a:off x="5909224" y="1340069"/>
            <a:ext cx="5457714" cy="45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8449" y="163591"/>
            <a:ext cx="11664286" cy="64553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Экологические методические экскурсии (полевые </a:t>
            </a:r>
            <a:r>
              <a:rPr lang="ru-RU" sz="2000" b="1" dirty="0"/>
              <a:t>Прогнозируемые результаты:</a:t>
            </a:r>
            <a:endParaRPr lang="ru-RU" sz="2000" dirty="0"/>
          </a:p>
          <a:p>
            <a:r>
              <a:rPr lang="ru-RU" sz="2000" dirty="0" smtClean="0"/>
              <a:t>- консультации и семинары по организации учебно-исследовательской и проектной деятельности для педагогов и обучающихся;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повышение профессиональной компетентности педагогических работников по учебно-исследовательской и проектной деятельности;</a:t>
            </a:r>
          </a:p>
          <a:p>
            <a:r>
              <a:rPr lang="ru-RU" sz="2000" dirty="0"/>
              <a:t>- проведено 7мероприятий на районном уровне;</a:t>
            </a:r>
          </a:p>
          <a:p>
            <a:r>
              <a:rPr lang="ru-RU" sz="2000" dirty="0"/>
              <a:t>- повышение качества исследовательских </a:t>
            </a:r>
            <a:r>
              <a:rPr lang="ru-RU" sz="2000" dirty="0" err="1" smtClean="0"/>
              <a:t>иоектных</a:t>
            </a:r>
            <a:r>
              <a:rPr lang="ru-RU" sz="2000" dirty="0" smtClean="0"/>
              <a:t> </a:t>
            </a:r>
            <a:r>
              <a:rPr lang="ru-RU" sz="2000" dirty="0"/>
              <a:t>работ обучающихся (наличие призовых мест в конкурсах и конференциях различного уровня);</a:t>
            </a:r>
          </a:p>
          <a:p>
            <a:r>
              <a:rPr lang="ru-RU" sz="2000" dirty="0"/>
              <a:t>- организовано информирование обучающихся ОУ района для участия в региональных и всероссийских конкурсах и конференциях;</a:t>
            </a:r>
          </a:p>
          <a:p>
            <a:r>
              <a:rPr lang="ru-RU" sz="2000" dirty="0"/>
              <a:t>- реализация программ «Экологический мониторинг» и «Школа исследователей»;</a:t>
            </a:r>
          </a:p>
          <a:p>
            <a:r>
              <a:rPr lang="ru-RU" sz="2000" dirty="0"/>
              <a:t>- пополнение информации о деятельности Ресурсного Центра по учебно-исследовательской деятельности на сайте учреждения.</a:t>
            </a:r>
          </a:p>
          <a:p>
            <a:r>
              <a:rPr lang="ru-RU" sz="2000" dirty="0" smtClean="0"/>
              <a:t>выходы </a:t>
            </a:r>
            <a:r>
              <a:rPr lang="ru-RU" sz="2000" dirty="0"/>
              <a:t>с применением практики)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Нормативно-правовая база, регламентирующая деятельность педагога дополнительного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067" y="1323834"/>
            <a:ext cx="1127305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Федеральный  закон от 29.12.2012. № 273-ФЗ «Об образовании в Российской Федерации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Приказ Министерства просвещения Российской Федерации от 27 июля 2022 г. </a:t>
            </a:r>
            <a:r>
              <a:rPr lang="en-US" dirty="0"/>
              <a:t>N</a:t>
            </a:r>
            <a:r>
              <a:rPr lang="ru-RU" dirty="0"/>
              <a:t> 629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Концепция развития дополнительного образования детей до 2030 года(Распоряжение Правительства Российской Федерации от 31 марта 2022 г. №  678-р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Стратегия развития воспитания в РФ на период до 2025г. (Утверждена  распоряжением Правительства РФ от 29 мая 2015 г. № 996-р</a:t>
            </a:r>
            <a:r>
              <a:rPr lang="ru-RU" dirty="0" smtClean="0"/>
              <a:t>);</a:t>
            </a:r>
          </a:p>
          <a:p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Приказ Министерства  труда и социальной защиты Российской Федерации от 5 мая 2018г. № 298н «Об утверждении профессионального стандарта педагог дополнительного образования детей и взрослых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Постановление Главного</a:t>
            </a:r>
            <a:r>
              <a:rPr lang="en-US" dirty="0"/>
              <a:t> </a:t>
            </a:r>
            <a:r>
              <a:rPr lang="ru-RU" dirty="0"/>
              <a:t>государственного</a:t>
            </a:r>
            <a:r>
              <a:rPr lang="en-US" dirty="0"/>
              <a:t> </a:t>
            </a:r>
            <a:r>
              <a:rPr lang="ru-RU" dirty="0"/>
              <a:t>санитарного</a:t>
            </a:r>
            <a:r>
              <a:rPr lang="en-US" dirty="0"/>
              <a:t> </a:t>
            </a:r>
            <a:r>
              <a:rPr lang="ru-RU" dirty="0"/>
              <a:t>врача</a:t>
            </a:r>
            <a:r>
              <a:rPr lang="en-US" dirty="0"/>
              <a:t> </a:t>
            </a:r>
            <a:r>
              <a:rPr lang="ru-RU" dirty="0"/>
              <a:t>РФ от 28.09.2020.</a:t>
            </a:r>
            <a:r>
              <a:rPr lang="en-US" dirty="0"/>
              <a:t> N</a:t>
            </a:r>
            <a:r>
              <a:rPr lang="ru-RU" dirty="0"/>
              <a:t> 28 "Об утверждении</a:t>
            </a:r>
            <a:r>
              <a:rPr lang="en-US" dirty="0"/>
              <a:t> </a:t>
            </a:r>
            <a:r>
              <a:rPr lang="ru-RU" dirty="0"/>
              <a:t>санитарных</a:t>
            </a:r>
            <a:r>
              <a:rPr lang="en-US" dirty="0"/>
              <a:t> </a:t>
            </a:r>
            <a:r>
              <a:rPr lang="ru-RU" dirty="0"/>
              <a:t>правил СП 2.4.3648-20 "Санитарно-эпидемиологические требования к организациям воспитания и обучения, отдыха и оздоровления детей и молодежи</a:t>
            </a:r>
            <a:r>
              <a:rPr lang="ru-RU" dirty="0" smtClean="0"/>
              <a:t>";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Устав и локальные нормативные акты Муниципального учреждения дополнительного образования «Центр дополнительного образования «Созвездие» </a:t>
            </a:r>
            <a:r>
              <a:rPr lang="ru-RU" dirty="0" err="1"/>
              <a:t>Тутаевского</a:t>
            </a:r>
            <a:r>
              <a:rPr lang="ru-RU" dirty="0"/>
              <a:t> муниципального района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Отчет-анализ работы педагога дополнительного образования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8" name="Picture 2" descr="C:\Users\Юлия\Pictures\Screenshots\Снимок экрана (1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7" t="20990" r="18435" b="8727"/>
          <a:stretch/>
        </p:blipFill>
        <p:spPr bwMode="auto">
          <a:xfrm>
            <a:off x="443001" y="1312741"/>
            <a:ext cx="5129147" cy="48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Юлия\Pictures\Screenshots\Снимок экрана (1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29483" r="18049" b="9196"/>
          <a:stretch/>
        </p:blipFill>
        <p:spPr bwMode="auto">
          <a:xfrm>
            <a:off x="5572148" y="1312741"/>
            <a:ext cx="5960210" cy="47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Отчет-анализ работы педагога дополнительного образования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6" name="Picture 2" descr="C:\Users\Юлия\Pictures\Screenshots\Снимок экрана (1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37036" r="17912" b="26643"/>
          <a:stretch/>
        </p:blipFill>
        <p:spPr bwMode="auto">
          <a:xfrm>
            <a:off x="638354" y="1483742"/>
            <a:ext cx="7334022" cy="338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2144230" y="15240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1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Отчет-анализ работы педагога дополнительного образования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0" name="Picture 2" descr="C:\Users\Юлия\Pictures\Screenshots\Снимок экрана (1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4" t="23349" r="17905" b="10141"/>
          <a:stretch/>
        </p:blipFill>
        <p:spPr bwMode="auto">
          <a:xfrm>
            <a:off x="310647" y="1371600"/>
            <a:ext cx="5959867" cy="52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Юлия\Pictures\Screenshots\Снимок экрана (17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6" t="46688" r="18309" b="17935"/>
          <a:stretch/>
        </p:blipFill>
        <p:spPr bwMode="auto">
          <a:xfrm>
            <a:off x="5996268" y="1371600"/>
            <a:ext cx="5536090" cy="25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Достижения обучающихся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4" name="Picture 2" descr="C:\Users\Юлия\Pictures\Screenshots\Снимок экрана (18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t="28528" r="8757" b="21354"/>
          <a:stretch/>
        </p:blipFill>
        <p:spPr bwMode="auto">
          <a:xfrm>
            <a:off x="471592" y="1076460"/>
            <a:ext cx="11384463" cy="499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Отчет-анализ работы педагога дополнительного образования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8" name="Picture 2" descr="C:\Users\Юлия\Pictures\Screenshots\Снимок экрана (19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1" t="20755" r="18836" b="9788"/>
          <a:stretch/>
        </p:blipFill>
        <p:spPr bwMode="auto">
          <a:xfrm>
            <a:off x="490813" y="1384009"/>
            <a:ext cx="5090318" cy="48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7" t="25000" r="19792" b="8254"/>
          <a:stretch/>
        </p:blipFill>
        <p:spPr bwMode="auto">
          <a:xfrm>
            <a:off x="6095998" y="1278146"/>
            <a:ext cx="5436360" cy="50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7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Протоколы аттестации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0628" y="1657073"/>
            <a:ext cx="308802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hlinkClick r:id="rId2"/>
              </a:rPr>
              <a:t>Протокол итоговой </a:t>
            </a:r>
          </a:p>
          <a:p>
            <a:r>
              <a:rPr lang="ru-RU" sz="2000" dirty="0" smtClean="0">
                <a:hlinkClick r:id="rId2"/>
              </a:rPr>
              <a:t>аттестации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>
                <a:hlinkClick r:id="rId3"/>
              </a:rPr>
              <a:t>Протокол промежуточной </a:t>
            </a:r>
          </a:p>
          <a:p>
            <a:r>
              <a:rPr lang="ru-RU" sz="2000" dirty="0" smtClean="0">
                <a:hlinkClick r:id="rId3"/>
              </a:rPr>
              <a:t>аттестации</a:t>
            </a:r>
            <a:endParaRPr lang="ru-RU" sz="2000" dirty="0"/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Юлия\Pictures\Screenshots\Снимок экрана (22)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20898" r="35217" b="9058"/>
          <a:stretch/>
        </p:blipFill>
        <p:spPr bwMode="auto">
          <a:xfrm>
            <a:off x="3949144" y="1072055"/>
            <a:ext cx="7583214" cy="512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1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8899" y="121792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381" y="1334617"/>
            <a:ext cx="1123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Заполнение титульного листа журнала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7380" y="1811061"/>
            <a:ext cx="8663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учреждения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отдела указываются полностью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без сокращений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название образовательного объединения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соответствовать учебному плану, учебному расписанию;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дни и часы занятий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объединения указываются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соответствии с утвержденным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Центре «Созвездие»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расписанием занятий обучающихся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Название дня недели прописывается без сокращения, часы работы расписываются согласно режиму занятий в учреждении и нормам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обязательным перерывом;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расписания объединения производятся на основании приказа директора учреждения с указанием числа (с какого произошло изменение) и номера приказа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согласно правилам внутреннего трудового распорядка учреждения;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ФИО руководителя объединения указывается полностью, без сокращений.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Юлия\Desktop\RuC7-ob8Bq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4141" r="7284" b="4119"/>
          <a:stretch/>
        </p:blipFill>
        <p:spPr bwMode="auto">
          <a:xfrm>
            <a:off x="9228621" y="2033752"/>
            <a:ext cx="2532008" cy="34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977462"/>
            <a:ext cx="82533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/>
              <a:t> </a:t>
            </a:r>
            <a:endParaRPr lang="ru-RU" dirty="0"/>
          </a:p>
          <a:p>
            <a:pPr algn="ctr"/>
            <a:r>
              <a:rPr lang="ru-RU" cap="all" dirty="0"/>
              <a:t>Журнал </a:t>
            </a:r>
            <a:endParaRPr lang="ru-RU" dirty="0"/>
          </a:p>
          <a:p>
            <a:pPr algn="ctr"/>
            <a:r>
              <a:rPr lang="ru-RU" cap="all" dirty="0"/>
              <a:t>учета работы объединения </a:t>
            </a:r>
            <a:endParaRPr lang="ru-RU" dirty="0"/>
          </a:p>
          <a:p>
            <a:pPr algn="ctr"/>
            <a:r>
              <a:rPr lang="ru-RU" cap="all" dirty="0"/>
              <a:t>в системе дополнительного образования детей</a:t>
            </a:r>
            <a:endParaRPr lang="ru-RU" dirty="0"/>
          </a:p>
          <a:p>
            <a:pPr algn="ctr"/>
            <a:r>
              <a:rPr lang="ru-RU" cap="all" dirty="0"/>
              <a:t> </a:t>
            </a:r>
            <a:r>
              <a:rPr lang="ru-RU" dirty="0" smtClean="0"/>
              <a:t>на 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2022 – 2023 </a:t>
            </a:r>
            <a:r>
              <a:rPr lang="ru-RU" dirty="0" smtClean="0"/>
              <a:t>учебный </a:t>
            </a:r>
            <a:r>
              <a:rPr lang="ru-RU" dirty="0"/>
              <a:t>год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Отдел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художественного </a:t>
            </a:r>
            <a:r>
              <a:rPr lang="ru-RU" b="1" i="1" u="sng" dirty="0" err="1" smtClean="0">
                <a:solidFill>
                  <a:schemeClr val="tx2">
                    <a:lumMod val="50000"/>
                  </a:schemeClr>
                </a:solidFill>
              </a:rPr>
              <a:t>воспитания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___________________________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/>
              <a:t>Объединение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Вокально-эстрадная студия «</a:t>
            </a:r>
            <a:r>
              <a:rPr lang="ru-RU" b="1" i="1" u="sng" dirty="0" err="1" smtClean="0">
                <a:solidFill>
                  <a:schemeClr val="tx2">
                    <a:lumMod val="50000"/>
                  </a:schemeClr>
                </a:solidFill>
              </a:rPr>
              <a:t>Домисол-ка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u="sng" dirty="0" smtClean="0"/>
              <a:t>_________    </a:t>
            </a:r>
            <a:endParaRPr lang="ru-RU" dirty="0" smtClean="0"/>
          </a:p>
          <a:p>
            <a:r>
              <a:rPr lang="ru-RU" dirty="0" smtClean="0"/>
              <a:t>№ </a:t>
            </a:r>
            <a:r>
              <a:rPr lang="ru-RU" dirty="0"/>
              <a:t>группы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u="sng" dirty="0"/>
              <a:t>			</a:t>
            </a:r>
            <a:r>
              <a:rPr lang="ru-RU" dirty="0"/>
              <a:t> Год </a:t>
            </a:r>
            <a:r>
              <a:rPr lang="ru-RU" dirty="0" smtClean="0"/>
              <a:t>обучения</a:t>
            </a:r>
            <a:r>
              <a:rPr lang="ru-RU" u="sng" dirty="0" smtClean="0"/>
              <a:t>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u="sng" dirty="0"/>
              <a:t>		</a:t>
            </a:r>
            <a:r>
              <a:rPr lang="ru-RU" u="sng" dirty="0" smtClean="0"/>
              <a:t>____</a:t>
            </a:r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cap="all" dirty="0" smtClean="0"/>
              <a:t>Руководитель  </a:t>
            </a:r>
            <a:r>
              <a:rPr lang="ru-RU" b="1" i="1" u="sng" cap="all" dirty="0" smtClean="0">
                <a:solidFill>
                  <a:schemeClr val="tx2">
                    <a:lumMod val="50000"/>
                  </a:schemeClr>
                </a:solidFill>
              </a:rPr>
              <a:t>Зорина Марина </a:t>
            </a:r>
            <a:r>
              <a:rPr lang="ru-RU" b="1" i="1" u="sng" cap="all" dirty="0" err="1" smtClean="0">
                <a:solidFill>
                  <a:schemeClr val="tx2">
                    <a:lumMod val="50000"/>
                  </a:schemeClr>
                </a:solidFill>
              </a:rPr>
              <a:t>Юрьевна</a:t>
            </a:r>
            <a:r>
              <a:rPr lang="ru-RU" b="1" i="1" cap="all" dirty="0" err="1" smtClean="0">
                <a:solidFill>
                  <a:schemeClr val="tx2">
                    <a:lumMod val="50000"/>
                  </a:schemeClr>
                </a:solidFill>
              </a:rPr>
              <a:t>____________________</a:t>
            </a:r>
            <a:r>
              <a:rPr lang="ru-RU" b="1" i="1" cap="all" dirty="0" err="1">
                <a:solidFill>
                  <a:schemeClr val="tx2">
                    <a:lumMod val="50000"/>
                  </a:schemeClr>
                </a:solidFill>
              </a:rPr>
              <a:t>_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/>
              <a:t> (фамилия, имя, отчество полностью)</a:t>
            </a:r>
          </a:p>
          <a:p>
            <a:r>
              <a:rPr lang="ru-RU" dirty="0"/>
              <a:t> 	</a:t>
            </a:r>
          </a:p>
          <a:p>
            <a:r>
              <a:rPr lang="ru-RU" dirty="0"/>
              <a:t>Дни и часы занятий:</a:t>
            </a:r>
          </a:p>
          <a:p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понедельник: 13.30-14.15; 14.25-15.10</a:t>
            </a:r>
            <a:r>
              <a:rPr lang="ru-RU" u="sng" dirty="0"/>
              <a:t>			</a:t>
            </a:r>
            <a:r>
              <a:rPr lang="ru-RU" u="sng" dirty="0" smtClean="0"/>
              <a:t>   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среда: 14.00-14.45; 14.55-15.40 </a:t>
            </a:r>
            <a:r>
              <a:rPr lang="ru-RU" u="sng" dirty="0"/>
              <a:t>				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Изменения расписания:</a:t>
            </a:r>
          </a:p>
          <a:p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с 15.11.2019 приказ от 12.11.2019 № 01-03/67</a:t>
            </a:r>
            <a:r>
              <a:rPr lang="ru-RU" u="sng" dirty="0"/>
              <a:t>		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 вторник: 13.30-14.15; 14.25-15.10         </a:t>
            </a:r>
            <a:r>
              <a:rPr lang="ru-RU" u="sng" dirty="0" smtClean="0"/>
              <a:t>			   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четверг: 13.30-14.15; 14.25-15.10 </a:t>
            </a:r>
            <a:r>
              <a:rPr lang="ru-RU" u="sng" dirty="0"/>
              <a:t>		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8899" y="121792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9715" y="1136708"/>
            <a:ext cx="10652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Заполнение раздела «Учет посещаемости и выполнения дополнительной общеобразовательной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65" y="1844594"/>
            <a:ext cx="11791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учета работы объединения в журнале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каждый месяц отводится отдельная страница,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где указывается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Ф. И. обучающихся, дата проведения занятий, содержание занятий (тема), количество часов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дополнительной общеобразовательной программой и утвержденным расписанием занятий,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ставится подпись педагога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(при необходимости концертмейстера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 группы, вносимый в список, должен соответствовать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количеству детей, заявленных в дополнительной общеобразовательной программе.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642" y="3787543"/>
            <a:ext cx="117427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использовании журнала несколькими педагогами, работающими на одной группе по одной программе, или разных программах, разворот журнала «Учет посещаемости и выполнения дополнительной общеобразовательной программы» может заполняться в течение нескольких месяцев.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работе на одной учебной группе двух и более педагогов по одной и той же программе, запись содержание занятий ведётся в соответствии с учебно-тематическим планом, а в графе «Подпись педагога» необходимо вести расшифровку подписей работающих педагогов.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работе на одной учебной группе двух и более педагогов по разным программам, журнал делится на части в соответствии с количеством педагогов работающих на группе.</a:t>
            </a:r>
          </a:p>
        </p:txBody>
      </p:sp>
    </p:spTree>
    <p:extLst>
      <p:ext uri="{BB962C8B-B14F-4D97-AF65-F5344CB8AC3E}">
        <p14:creationId xmlns:p14="http://schemas.microsoft.com/office/powerpoint/2010/main" val="34613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0165" y="1285406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Учет посещаемости и </a:t>
            </a:r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выполнения дополнительной общеобразовательной  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15085"/>
              </p:ext>
            </p:extLst>
          </p:nvPr>
        </p:nvGraphicFramePr>
        <p:xfrm>
          <a:off x="365475" y="1757756"/>
          <a:ext cx="5515063" cy="2370023"/>
        </p:xfrm>
        <a:graphic>
          <a:graphicData uri="http://schemas.openxmlformats.org/drawingml/2006/table">
            <a:tbl>
              <a:tblPr/>
              <a:tblGrid>
                <a:gridCol w="460829"/>
                <a:gridCol w="2005580"/>
                <a:gridCol w="394069"/>
                <a:gridCol w="394996"/>
                <a:gridCol w="394996"/>
                <a:gridCol w="394069"/>
                <a:gridCol w="394069"/>
                <a:gridCol w="394996"/>
                <a:gridCol w="394996"/>
                <a:gridCol w="286463"/>
              </a:tblGrid>
              <a:tr h="28856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6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cap="all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0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Антропов Иван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Горбунков Максим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Гурьева Лена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Калугина Лиза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Шишнёва</a:t>
                      </a: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Таня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выбыла с 19.09.2022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87315"/>
              </p:ext>
            </p:extLst>
          </p:nvPr>
        </p:nvGraphicFramePr>
        <p:xfrm>
          <a:off x="5959365" y="2293167"/>
          <a:ext cx="5884174" cy="3957424"/>
        </p:xfrm>
        <a:graphic>
          <a:graphicData uri="http://schemas.openxmlformats.org/drawingml/2006/table">
            <a:tbl>
              <a:tblPr/>
              <a:tblGrid>
                <a:gridCol w="1709145"/>
                <a:gridCol w="2094069"/>
                <a:gridCol w="643067"/>
                <a:gridCol w="1437893"/>
              </a:tblGrid>
              <a:tr h="374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latin typeface="Times New Roman"/>
                          <a:ea typeface="Times New Roman"/>
                          <a:cs typeface="Times New Roman"/>
                        </a:rPr>
                        <a:t>Даты занятий объединения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занятий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latin typeface="Times New Roman"/>
                          <a:ea typeface="Times New Roman"/>
                          <a:cs typeface="Times New Roman"/>
                        </a:rPr>
                        <a:t>Часы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latin typeface="Times New Roman"/>
                          <a:ea typeface="Times New Roman"/>
                          <a:cs typeface="Times New Roman"/>
                        </a:rPr>
                        <a:t>Подпись руководителя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02.09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Инструктаж</a:t>
                      </a:r>
                      <a:r>
                        <a:rPr lang="ru-RU" sz="1200" b="1" i="1" kern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технике безопасности. Вводное занятие, знакомство, диагностика  …..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05.09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5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09.09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5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5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16.09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5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19.09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5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23.09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5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26.09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5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Больничный лист с 27 по 30.09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Командировка (отпуск, КПК) с 27 по 30.09 приказ №……. от……..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часов: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3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8449" y="163591"/>
            <a:ext cx="11664286" cy="64553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Экологические методические экскурсии (полевые </a:t>
            </a:r>
            <a:r>
              <a:rPr lang="ru-RU" sz="2000" b="1" dirty="0"/>
              <a:t>Прогнозируемые результаты:</a:t>
            </a:r>
            <a:endParaRPr lang="ru-RU" sz="2000" dirty="0"/>
          </a:p>
          <a:p>
            <a:r>
              <a:rPr lang="ru-RU" sz="2000" dirty="0" smtClean="0"/>
              <a:t>- консультации и семинары по организации учебно-исследовательской и проектной деятельности для педагогов и обучающихся;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повышение профессиональной компетентности педагогических работников по учебно-исследовательской и проектной деятельности;</a:t>
            </a:r>
          </a:p>
          <a:p>
            <a:r>
              <a:rPr lang="ru-RU" sz="2000" dirty="0"/>
              <a:t>- проведено 7мероприятий на районном уровне;</a:t>
            </a:r>
          </a:p>
          <a:p>
            <a:r>
              <a:rPr lang="ru-RU" sz="2000" dirty="0"/>
              <a:t>- повышение качества исследовательских </a:t>
            </a:r>
            <a:r>
              <a:rPr lang="ru-RU" sz="2000" dirty="0" err="1" smtClean="0"/>
              <a:t>иоектных</a:t>
            </a:r>
            <a:r>
              <a:rPr lang="ru-RU" sz="2000" dirty="0" smtClean="0"/>
              <a:t> </a:t>
            </a:r>
            <a:r>
              <a:rPr lang="ru-RU" sz="2000" dirty="0"/>
              <a:t>работ обучающихся (наличие призовых мест в конкурсах и конференциях различного уровня);</a:t>
            </a:r>
          </a:p>
          <a:p>
            <a:r>
              <a:rPr lang="ru-RU" sz="2000" dirty="0"/>
              <a:t>- организовано информирование обучающихся ОУ района для участия в региональных и всероссийских конкурсах и конференциях;</a:t>
            </a:r>
          </a:p>
          <a:p>
            <a:r>
              <a:rPr lang="ru-RU" sz="2000" dirty="0"/>
              <a:t>- реализация программ «Экологический мониторинг» и «Школа исследователей»;</a:t>
            </a:r>
          </a:p>
          <a:p>
            <a:r>
              <a:rPr lang="ru-RU" sz="2000" dirty="0"/>
              <a:t>- пополнение информации о деятельности Ресурсного Центра по учебно-исследовательской деятельности на сайте учреждения.</a:t>
            </a:r>
          </a:p>
          <a:p>
            <a:r>
              <a:rPr lang="ru-RU" sz="2000" dirty="0" smtClean="0"/>
              <a:t>выходы </a:t>
            </a:r>
            <a:r>
              <a:rPr lang="ru-RU" sz="2000" dirty="0"/>
              <a:t>с применением практики)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Сроки сдачи документации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C:\Users\Юлия\Documents\2023_10_24\IMG_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4414" r="5080" b="43308"/>
          <a:stretch/>
        </p:blipFill>
        <p:spPr bwMode="auto">
          <a:xfrm>
            <a:off x="476104" y="1028279"/>
            <a:ext cx="5329370" cy="47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Юлия\Documents\2023_10_24\IMG_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56630" r="5282" b="4770"/>
          <a:stretch/>
        </p:blipFill>
        <p:spPr bwMode="auto">
          <a:xfrm>
            <a:off x="5805474" y="2115197"/>
            <a:ext cx="5970188" cy="39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2869" y="115944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Учет посещаемости и </a:t>
            </a:r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выполнения дополнительной общеобразовательной  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21515"/>
              </p:ext>
            </p:extLst>
          </p:nvPr>
        </p:nvGraphicFramePr>
        <p:xfrm>
          <a:off x="1763688" y="1589748"/>
          <a:ext cx="7001940" cy="4905644"/>
        </p:xfrm>
        <a:graphic>
          <a:graphicData uri="http://schemas.openxmlformats.org/drawingml/2006/table">
            <a:tbl>
              <a:tblPr/>
              <a:tblGrid>
                <a:gridCol w="1293311"/>
                <a:gridCol w="3232366"/>
                <a:gridCol w="765225"/>
                <a:gridCol w="1711038"/>
              </a:tblGrid>
              <a:tr h="296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600" dirty="0">
                          <a:latin typeface="Times New Roman"/>
                          <a:ea typeface="Times New Roman"/>
                          <a:cs typeface="Times New Roman"/>
                        </a:rPr>
                        <a:t>Даты занятий объединения</a:t>
                      </a: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6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занятий</a:t>
                      </a: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600">
                          <a:latin typeface="Times New Roman"/>
                          <a:ea typeface="Times New Roman"/>
                          <a:cs typeface="Times New Roman"/>
                        </a:rPr>
                        <a:t>Часы</a:t>
                      </a:r>
                      <a:endParaRPr lang="ru-RU" sz="1200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600">
                          <a:latin typeface="Times New Roman"/>
                          <a:ea typeface="Times New Roman"/>
                          <a:cs typeface="Times New Roman"/>
                        </a:rPr>
                        <a:t>Подпись руководителя</a:t>
                      </a:r>
                      <a:endParaRPr lang="ru-RU" sz="1200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05.05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12.05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16.05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19.05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23.05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26.05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30.05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……….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часов: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часов за год (фактических):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асов по программе: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выполнена полностью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часов за год (фактических):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асов по программе: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95,8%</a:t>
                      </a: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99%</a:t>
                      </a:r>
                      <a:r>
                        <a:rPr lang="ru-RU" sz="1200" b="1" i="1" kern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- 95%</a:t>
                      </a:r>
                      <a:endParaRPr lang="ru-RU" sz="1200" b="1" i="1" kern="16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выполнена за счёт уплотнения материала при прохождения тем. 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kern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часов за год (фактических):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асов по программе: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95%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не выполнена в связи с  (указать причину)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4972" y="2171426"/>
            <a:ext cx="109473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Раздел «Учет массовых мероприятий с обучающимися»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заполняется педагогом по мере участия обучающихся в мероприятиях различного уровня (объединения, Центра, городского, районного, областного, всероссийского, международного).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Запись ведется регулярно, непосредственно после проведения мероприятия.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заполнить дату проведения массового мероприятия. В следующей графе указать его краткое содержание (например, беседа о ПДД «Красный, жёлтый, зелёный»), затем заполнить графу «Место проведения мероприятия» (например, Центр «Созвездие»), количество обучающихся объединения, присутствующих на мероприятии и «кто проводил» (например, педагог-организатор Ф.И.О.).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массовой работе относятся экскурсии, беседы, «капустники», участие в концертах, конкурсах, соревнованиях, посещение музеев, выставок, памятников, проведение праздников и дней рождения учащихся, юбилеев объединения, лекций, участие в конференциях и семинарах и многое другое.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7029" y="130955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Указания к заполнению раздела «Учет массовых мероприятий с обучающимися».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1265379"/>
            <a:ext cx="1106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 smtClean="0"/>
              <a:t>Учет массовой работы с обучающимися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03150"/>
              </p:ext>
            </p:extLst>
          </p:nvPr>
        </p:nvGraphicFramePr>
        <p:xfrm>
          <a:off x="2162296" y="2033751"/>
          <a:ext cx="7958394" cy="4225159"/>
        </p:xfrm>
        <a:graphic>
          <a:graphicData uri="http://schemas.openxmlformats.org/drawingml/2006/table">
            <a:tbl>
              <a:tblPr/>
              <a:tblGrid>
                <a:gridCol w="866819"/>
                <a:gridCol w="3007871"/>
                <a:gridCol w="1504466"/>
                <a:gridCol w="1226311"/>
                <a:gridCol w="1352927"/>
              </a:tblGrid>
              <a:tr h="7668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Краткое содержание проведенного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Место проведения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Кто проводил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12.09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Игровая программа по ПДД «Красный, жёлтый, зелёный»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 «Созвездие»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корпус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педагог-организатор Ф.И.О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20.11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Районный фестиваль «Восходящие звёздочки»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Городской клуб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Департамент культуры, туризма и молодёжной политики АТМР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28.12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Акция «Подари ребёнку радость»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 «Созвездие»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корпус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ДДД «К истокам нашим»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1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3" y="1384857"/>
            <a:ext cx="1124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 smtClean="0"/>
              <a:t>Творческие достижения обучающихся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6902"/>
              </p:ext>
            </p:extLst>
          </p:nvPr>
        </p:nvGraphicFramePr>
        <p:xfrm>
          <a:off x="1195945" y="2261547"/>
          <a:ext cx="9891095" cy="3492866"/>
        </p:xfrm>
        <a:graphic>
          <a:graphicData uri="http://schemas.openxmlformats.org/drawingml/2006/table">
            <a:tbl>
              <a:tblPr/>
              <a:tblGrid>
                <a:gridCol w="422459"/>
                <a:gridCol w="1813788"/>
                <a:gridCol w="3182353"/>
                <a:gridCol w="2494276"/>
                <a:gridCol w="1978219"/>
              </a:tblGrid>
              <a:tr h="1106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kern="16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 обучающегося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В каких конкурсах, соревнованиях, выставках и других мероприятиях участвовал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Уровень мероприятия: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школьный, районный, областной, всероссийский, международный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Уровень достижений: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600" dirty="0">
                          <a:latin typeface="Times New Roman"/>
                          <a:ea typeface="Times New Roman"/>
                          <a:cs typeface="Times New Roman"/>
                        </a:rPr>
                        <a:t>участие, призовые места, присвоенное звание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Антропов Иван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Областные соревнования по спортивному туризму "Золотая осень-2018«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19.09.2019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областной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1место команда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место лично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Иванов Сергей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1место команда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7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Ларкина Анна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1место команда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Горбунков Максим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Районный конкурс «Юннат»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22.09.2019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районный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Лауреат 1 степени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Гурьева Лена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Международный фестиваль-конкурс «Вдохновение планеты»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12.10.2019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Дипломант 2 степени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Калугина Лиза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Гран-при</a:t>
                      </a:r>
                      <a:endParaRPr lang="ru-RU" sz="14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4497" y="2238158"/>
            <a:ext cx="110278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 заполняет «Список обучающихся в объединении» на основании приказов учреждения, о переводе обучающихся на следующий год обучения (обучающиеся 2-го и последующих годов обучения) и зачисление обучающихся на 1 год обучения по программе и в соответствии с требованиями Федерального закона от 27.07.06. №152-ФЗ «О персональных данных».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обучающихся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2-го и последующих годов обучения заполняется до 15.09 текущего года, обучающихся 1 года обучения – до 30.09 текущего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не укомплектованности учебной группы педагог должен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течение 10 дней ее доукомплектовать, в противном случае группа закрывается.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Заполнение всех граф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раздела «Список обучающихся в объединении»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обязательно.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Журнал без данных сведений считается недействительным.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Фамилия, имя, отчество обучающегося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список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вносится в алфавитном порядке.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9269" y="1444438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Указания к заполнению раздела «Список обучающихся в объединении»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1231" y="1614766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Указания к заполнению раздела «Список обучающихся в объединении»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987" y="2316803"/>
            <a:ext cx="114780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Графа «Заключение врача о допуске к занятиям» заполняется при посещении обучающимися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туристических, хореографических объединений, объединений живого уголка, для остальных обучающихся данная графа не заполняется.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графе «Дата вступления в объединение» делается запись, соответствующая фактической дате поступления обучающегося в объединение (дата приказа о зачислении).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случаях изменения состава объединения педагог отмечает выбывших, в графе «Когда и почему выбыл» (дата приказа об отчислении, причина), вносит в журнал вновь принятых с указанием даты вступления в объединение.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снижения фактической посещаемости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течение учебного года объединения должны быть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объединены или расформированы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40754" y="130117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Указания к заполнению раздела «Данные о родителях и классном руководителе обучающихся»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628" y="2477571"/>
            <a:ext cx="109398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заполняет «Данные о родителях и классном руководителе обучающихся» в соответствии с требованиями Федерального закона от 27.07.06. №152-ФЗ «О персональных данных».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Заполнение всех граф раздела «Данные о родителях и классном руководителе обучающихся» обязательно. Журнал без данных сведений считается недействительным.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Ф.И.О. классного руководителя указывается, если объединение находится на базе образовательного учреждения.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11522" y="1315997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Указания к заполнению раздела «Список обучающихся в объединении, прошедших инструктаж по технике безопасности».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099" y="2582213"/>
            <a:ext cx="115657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обязан проводить с учащимися инструктаж по технике безопасности.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занятий по технике безопасности зависит от специфики и требований образовательной программы, но не реже 2 раз в год (на первом занятии в 1 и 2 полугодии учебного года).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педагог обязан иметь набор инструкций по технике безопасности по следующим разделам: вводный инструктаж, инструктаж на рабочем месте, инструктаж по видам деятельности.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Инструктаж для учащихся, отсутствующих на занятиях, должен быть проведен отдельно, о чем необходимо сделать запись в соответствующем разделе.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Вновь принятый в объединение в течение года ребенок не допускается к занятиям без ознакомления с техникой безопасности работы в объединении.</a:t>
            </a:r>
          </a:p>
        </p:txBody>
      </p:sp>
    </p:spTree>
    <p:extLst>
      <p:ext uri="{BB962C8B-B14F-4D97-AF65-F5344CB8AC3E}">
        <p14:creationId xmlns:p14="http://schemas.microsoft.com/office/powerpoint/2010/main" val="29291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0627" y="1197633"/>
            <a:ext cx="1037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Указания к заполнению раздела «Список обучающихся в объединении, прошедших инструктаж по технике безопасности».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783" y="2204540"/>
            <a:ext cx="111304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Дата проведения инструктажа записывается в журнал в соответствии с общими требованиями.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дальнейшем в ходе образовательного процесса инструктаж по технике безопасности проводится в рабочем порядке перед началом конкретных работ с конкретным оборудованием.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4076" y="350767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 smtClean="0"/>
              <a:t>Список обучающихся в объединении, прошедших инструктаж по технике безопасности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27925"/>
              </p:ext>
            </p:extLst>
          </p:nvPr>
        </p:nvGraphicFramePr>
        <p:xfrm>
          <a:off x="530256" y="4320717"/>
          <a:ext cx="10820567" cy="1858910"/>
        </p:xfrm>
        <a:graphic>
          <a:graphicData uri="http://schemas.openxmlformats.org/drawingml/2006/table">
            <a:tbl>
              <a:tblPr/>
              <a:tblGrid>
                <a:gridCol w="701334"/>
                <a:gridCol w="3709670"/>
                <a:gridCol w="1890230"/>
                <a:gridCol w="2165225"/>
                <a:gridCol w="2354108"/>
              </a:tblGrid>
              <a:tr h="455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kern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№№</a:t>
                      </a:r>
                      <a:endParaRPr lang="ru-RU" sz="1200" b="1" i="0" kern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kern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Фамилия, имя</a:t>
                      </a:r>
                      <a:endParaRPr lang="ru-RU" sz="1200" b="1" i="0" kern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kern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инструктажа</a:t>
                      </a:r>
                      <a:endParaRPr lang="ru-RU" sz="1200" b="1" i="0" kern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kern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Краткое содержание инструктажа</a:t>
                      </a:r>
                      <a:endParaRPr lang="ru-RU" sz="1200" b="1" i="0" kern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kern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 проводившего инструктаж (разборчиво)</a:t>
                      </a:r>
                      <a:endParaRPr lang="ru-RU" sz="1200" b="1" i="0" kern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Антропов Иван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02.09.2019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Вводный инструктаж. Инструкция №1, 2, 3.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Краткое содержание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Горбунков Максим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02.09.2019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Иванов Сергей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26.09.2019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Ларкина Анна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26.09.2019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kern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подпись</a:t>
                      </a:r>
                      <a:endParaRPr lang="ru-RU" sz="1200" b="1" i="1" kern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1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19534" y="1325883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Указания к заполнению раздела «Годовой цифровой отчет».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090" y="2148633"/>
            <a:ext cx="10933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заполняет статистические данные о составе объединения на 01 октября, 01 января, 01 июня учебного года.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7312" y="297963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cap="all" dirty="0" smtClean="0"/>
              <a:t>Годовой цифровой отчет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9120"/>
              </p:ext>
            </p:extLst>
          </p:nvPr>
        </p:nvGraphicFramePr>
        <p:xfrm>
          <a:off x="599090" y="3621495"/>
          <a:ext cx="10992805" cy="2712976"/>
        </p:xfrm>
        <a:graphic>
          <a:graphicData uri="http://schemas.openxmlformats.org/drawingml/2006/table">
            <a:tbl>
              <a:tblPr/>
              <a:tblGrid>
                <a:gridCol w="703519"/>
                <a:gridCol w="559916"/>
                <a:gridCol w="372838"/>
                <a:gridCol w="374156"/>
                <a:gridCol w="372838"/>
                <a:gridCol w="559916"/>
                <a:gridCol w="559916"/>
                <a:gridCol w="561234"/>
                <a:gridCol w="561234"/>
                <a:gridCol w="559916"/>
                <a:gridCol w="559916"/>
                <a:gridCol w="750947"/>
                <a:gridCol w="750947"/>
                <a:gridCol w="561234"/>
                <a:gridCol w="559916"/>
                <a:gridCol w="561234"/>
                <a:gridCol w="561234"/>
                <a:gridCol w="750947"/>
                <a:gridCol w="750947"/>
              </a:tblGrid>
              <a:tr h="5033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kern="1600">
                          <a:latin typeface="Times New Roman"/>
                          <a:ea typeface="Times New Roman"/>
                          <a:cs typeface="Times New Roman"/>
                        </a:rPr>
                        <a:t>Всего в объединениях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kern="1600">
                          <a:latin typeface="Times New Roman"/>
                          <a:ea typeface="Times New Roman"/>
                          <a:cs typeface="Times New Roman"/>
                        </a:rPr>
                        <a:t>Мальчиков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kern="1600">
                          <a:latin typeface="Times New Roman"/>
                          <a:ea typeface="Times New Roman"/>
                          <a:cs typeface="Times New Roman"/>
                        </a:rPr>
                        <a:t>Девочек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kern="1600">
                          <a:latin typeface="Times New Roman"/>
                          <a:ea typeface="Times New Roman"/>
                          <a:cs typeface="Times New Roman"/>
                        </a:rPr>
                        <a:t>Дошкольники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>
                          <a:latin typeface="Times New Roman"/>
                          <a:ea typeface="Times New Roman"/>
                          <a:cs typeface="Times New Roman"/>
                        </a:rPr>
                        <a:t>Из каких классов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>
                          <a:latin typeface="Times New Roman"/>
                          <a:ea typeface="Times New Roman"/>
                          <a:cs typeface="Times New Roman"/>
                        </a:rPr>
                        <a:t>Сколько лет посещ. объед.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2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>
                          <a:latin typeface="Times New Roman"/>
                          <a:ea typeface="Times New Roman"/>
                          <a:cs typeface="Times New Roman"/>
                        </a:rPr>
                        <a:t>XI</a:t>
                      </a: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>
                          <a:latin typeface="Times New Roman"/>
                          <a:ea typeface="Times New Roman"/>
                          <a:cs typeface="Times New Roman"/>
                        </a:rPr>
                        <a:t>3 и более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>
                          <a:latin typeface="Times New Roman"/>
                          <a:ea typeface="Times New Roman"/>
                          <a:cs typeface="Times New Roman"/>
                        </a:rPr>
                        <a:t>За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kern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3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8449" y="163591"/>
            <a:ext cx="11664286" cy="64553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Экологические методические экскурсии (полевые </a:t>
            </a:r>
            <a:r>
              <a:rPr lang="ru-RU" sz="2000" b="1" dirty="0"/>
              <a:t>Прогнозируемые результаты:</a:t>
            </a:r>
            <a:endParaRPr lang="ru-RU" sz="2000" dirty="0"/>
          </a:p>
          <a:p>
            <a:r>
              <a:rPr lang="ru-RU" sz="2000" dirty="0" smtClean="0"/>
              <a:t>- консультации и семинары по организации учебно-исследовательской и проектной деятельности для педагогов и обучающихся;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повышение профессиональной компетентности педагогических работников по учебно-исследовательской и проектной деятельности;</a:t>
            </a:r>
          </a:p>
          <a:p>
            <a:r>
              <a:rPr lang="ru-RU" sz="2000" dirty="0"/>
              <a:t>- проведено 7мероприятий на районном уровне;</a:t>
            </a:r>
          </a:p>
          <a:p>
            <a:r>
              <a:rPr lang="ru-RU" sz="2000" dirty="0"/>
              <a:t>- повышение качества исследовательских </a:t>
            </a:r>
            <a:r>
              <a:rPr lang="ru-RU" sz="2000" dirty="0" err="1" smtClean="0"/>
              <a:t>иоектных</a:t>
            </a:r>
            <a:r>
              <a:rPr lang="ru-RU" sz="2000" dirty="0" smtClean="0"/>
              <a:t> </a:t>
            </a:r>
            <a:r>
              <a:rPr lang="ru-RU" sz="2000" dirty="0"/>
              <a:t>работ обучающихся (наличие призовых мест в конкурсах и конференциях различного уровня);</a:t>
            </a:r>
          </a:p>
          <a:p>
            <a:r>
              <a:rPr lang="ru-RU" sz="2000" dirty="0"/>
              <a:t>- организовано информирование обучающихся ОУ района для участия в региональных и всероссийских конкурсах и конференциях;</a:t>
            </a:r>
          </a:p>
          <a:p>
            <a:r>
              <a:rPr lang="ru-RU" sz="2000" dirty="0"/>
              <a:t>- реализация программ «Экологический мониторинг» и «Школа исследователей»;</a:t>
            </a:r>
          </a:p>
          <a:p>
            <a:r>
              <a:rPr lang="ru-RU" sz="2000" dirty="0"/>
              <a:t>- пополнение информации о деятельности Ресурсного Центра по учебно-исследовательской деятельности на сайте учреждения.</a:t>
            </a:r>
          </a:p>
          <a:p>
            <a:r>
              <a:rPr lang="ru-RU" sz="2000" dirty="0" smtClean="0"/>
              <a:t>выходы </a:t>
            </a:r>
            <a:r>
              <a:rPr lang="ru-RU" sz="2000" dirty="0"/>
              <a:t>с применением практики)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Перечень документации </a:t>
            </a:r>
          </a:p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педагога дополнительного образования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98329" y="1550621"/>
            <a:ext cx="999533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Дополнительная </a:t>
            </a:r>
            <a:r>
              <a:rPr lang="ru-RU" sz="2000" dirty="0"/>
              <a:t>общеобразовательная общеразвивающая </a:t>
            </a:r>
            <a:r>
              <a:rPr lang="ru-RU" sz="2000" dirty="0" smtClean="0"/>
              <a:t>программа; </a:t>
            </a:r>
          </a:p>
          <a:p>
            <a:endParaRPr lang="ru-RU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План </a:t>
            </a:r>
            <a:r>
              <a:rPr lang="ru-RU" sz="2000" dirty="0"/>
              <a:t>работы и отчет работы за учебный год;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План </a:t>
            </a:r>
            <a:r>
              <a:rPr lang="ru-RU" sz="2000" dirty="0"/>
              <a:t>работы </a:t>
            </a:r>
            <a:r>
              <a:rPr lang="ru-RU" sz="2000" dirty="0" smtClean="0"/>
              <a:t>на </a:t>
            </a:r>
            <a:r>
              <a:rPr lang="ru-RU" sz="2000" dirty="0"/>
              <a:t>месяц;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Списки </a:t>
            </a:r>
            <a:r>
              <a:rPr lang="ru-RU" sz="2000" dirty="0"/>
              <a:t>обучающихся по группам;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Заявления родителей;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Медицинские справки;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Индивидуальный </a:t>
            </a:r>
            <a:r>
              <a:rPr lang="ru-RU" sz="2000" dirty="0"/>
              <a:t>образовательный маршрут (ИОМ);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Расписание </a:t>
            </a:r>
            <a:r>
              <a:rPr lang="ru-RU" sz="2000" dirty="0"/>
              <a:t>занятий групп;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Журнал </a:t>
            </a:r>
            <a:r>
              <a:rPr lang="ru-RU" sz="2000" dirty="0"/>
              <a:t>учета работы детского объединения (на каждую группу, ИОМ обучающихся</a:t>
            </a:r>
            <a:r>
              <a:rPr lang="ru-RU" sz="2000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Протоколы/оценочные </a:t>
            </a:r>
            <a:r>
              <a:rPr lang="ru-RU" sz="2000" dirty="0"/>
              <a:t>листы промежуточной/итоговой аттестации учащихся;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Достижения обучающихся;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Журнал учета работы педагога дополнительного образования</a:t>
            </a: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81053" y="1563763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Раздел «Учет посещения занятий и проверки ведения журнала»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576" y="2142683"/>
            <a:ext cx="114848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Раздел заполняется заведующим отделом, заместителем директора, с целью систематического контроля правильности ведения журнала.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Заведующий отделом, заместитель директора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систематически контролируют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правильность ведения журнала, внося соответствующие замечания, предложения по его ведению.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Журнал проверяется ежемесячно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течение учебного года, по итогам проверки готовится итоговая справка и/или приказ по итогам проверки с указанием замечаний и рекомендаций.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Письменные замечания и предложения по устранению ошибок в заполнении журнала педагог обязан исправить до следующей очередной проверки или в сроки указанные проверяющим.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Невыполнение предписаний влечёт за собой нарушение своих должностных обязанностей, применение взысканий.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конце учебного года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позднее двух недель по окончанию учебного процесса журнал сдается заведующему отделом.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Заведующий отделом сдаёт журналы заместителю директора для хранения в архиве (срок хранения журналов 5 лет).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05133" y="3115902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8449" y="163591"/>
            <a:ext cx="11664286" cy="64553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Дополнительная общеобразовательная общеразвивающая </a:t>
            </a:r>
            <a:r>
              <a:rPr lang="ru-RU" altLang="ru-RU" sz="28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</a:t>
            </a:r>
            <a:endParaRPr lang="ru-RU" altLang="ru-RU" sz="28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824" y="1194845"/>
            <a:ext cx="9995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999880"/>
              </p:ext>
            </p:extLst>
          </p:nvPr>
        </p:nvGraphicFramePr>
        <p:xfrm>
          <a:off x="750628" y="1188721"/>
          <a:ext cx="10781730" cy="49369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0865"/>
                <a:gridCol w="5390865"/>
              </a:tblGrid>
              <a:tr h="67139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Структура программы</a:t>
                      </a:r>
                    </a:p>
                    <a:p>
                      <a:pPr algn="ctr"/>
                      <a:endParaRPr lang="ru-RU" sz="1500" b="0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251128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Титульный лист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Оглавление</a:t>
                      </a:r>
                    </a:p>
                    <a:p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</a:t>
                      </a:r>
                      <a:r>
                        <a:rPr lang="en-US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Комплекс основных характеристик ДООП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1.1.Пояснительная записка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1.2.Цель и задачи программы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1.3.Учебно-тематический план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1.4.Содержание программы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1.5.Планируемые результаты</a:t>
                      </a:r>
                    </a:p>
                    <a:p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</a:t>
                      </a:r>
                      <a:r>
                        <a:rPr lang="en-US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Комплекс организационно-педагогических условий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2.1.Условия реализации программы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2.2.Аттестация. Формы аттестации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2.3.Контрольно-измерительные материалы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2.4.Методическое обеспечение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2.5.Календарный учебный график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</a:t>
                      </a:r>
                      <a:r>
                        <a:rPr lang="en-US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800" b="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Воспитательная деятельность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3.1. Цель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3.2. Задачи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3.3. Планируемые результаты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3.4. Формы и методы воспитания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3.5. Условия организации воспитания, в том числе особые условия с учётом содержания программы, контингента детей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3.6. Содержание деятельности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3.7. Мониторинг воспитательных результатов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Список информационных источников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Приложение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Лист изменений к программе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8449" y="163591"/>
            <a:ext cx="11664286" cy="64553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tx1"/>
              </a:solidFill>
              <a:hlinkClick r:id="rId3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tx1"/>
              </a:solidFill>
              <a:hlinkClick r:id="rId3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hlinkClick r:id="rId3"/>
              </a:rPr>
              <a:t>Заявление </a:t>
            </a:r>
            <a:r>
              <a:rPr lang="ru-RU" sz="2400" dirty="0">
                <a:solidFill>
                  <a:schemeClr val="tx1"/>
                </a:solidFill>
                <a:hlinkClick r:id="rId3"/>
              </a:rPr>
              <a:t>для родителей </a:t>
            </a:r>
            <a:endParaRPr lang="ru-RU" sz="2400" dirty="0" smtClean="0">
              <a:solidFill>
                <a:schemeClr val="tx1"/>
              </a:solidFill>
              <a:hlinkClick r:id="rId3"/>
            </a:endParaRPr>
          </a:p>
          <a:p>
            <a:r>
              <a:rPr lang="ru-RU" sz="2400" dirty="0" smtClean="0">
                <a:solidFill>
                  <a:schemeClr val="tx1"/>
                </a:solidFill>
                <a:hlinkClick r:id="rId3"/>
              </a:rPr>
              <a:t>(</a:t>
            </a:r>
            <a:r>
              <a:rPr lang="ru-RU" sz="2400" dirty="0">
                <a:solidFill>
                  <a:schemeClr val="tx1"/>
                </a:solidFill>
                <a:hlinkClick r:id="rId3"/>
              </a:rPr>
              <a:t>до 14 </a:t>
            </a:r>
            <a:r>
              <a:rPr lang="ru-RU" sz="2400" dirty="0" smtClean="0">
                <a:solidFill>
                  <a:schemeClr val="tx1"/>
                </a:solidFill>
                <a:hlinkClick r:id="rId3"/>
              </a:rPr>
              <a:t>лет)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hlinkClick r:id="rId4"/>
              </a:rPr>
              <a:t>Заявление обучающихся</a:t>
            </a:r>
          </a:p>
          <a:p>
            <a:r>
              <a:rPr lang="ru-RU" sz="2400" dirty="0" smtClean="0">
                <a:solidFill>
                  <a:schemeClr val="tx1"/>
                </a:solidFill>
                <a:hlinkClick r:id="rId4"/>
              </a:rPr>
              <a:t>от 14 лет</a:t>
            </a:r>
            <a:r>
              <a:rPr lang="ru-RU" sz="2400" dirty="0" smtClean="0"/>
              <a:t>и</a:t>
            </a:r>
          </a:p>
          <a:p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hlinkClick r:id="rId5"/>
              </a:rPr>
              <a:t>Заявление на </a:t>
            </a:r>
            <a:r>
              <a:rPr lang="ru-RU" sz="2400" dirty="0" err="1" smtClean="0">
                <a:solidFill>
                  <a:schemeClr val="tx1"/>
                </a:solidFill>
                <a:hlinkClick r:id="rId5"/>
              </a:rPr>
              <a:t>отчисление</a:t>
            </a:r>
            <a:r>
              <a:rPr lang="ru-RU" sz="2400" dirty="0" err="1" smtClean="0"/>
              <a:t>п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Медицинская справка о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допуске ребенка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Заявления </a:t>
            </a: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родителей, справка о допуске к занятиям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Юлия\Documents\2023_10_24\IMG_000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86"/>
          <a:stretch/>
        </p:blipFill>
        <p:spPr bwMode="auto">
          <a:xfrm>
            <a:off x="4892425" y="978289"/>
            <a:ext cx="6754845" cy="49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8449" y="163591"/>
            <a:ext cx="11664286" cy="64553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Экологические методические экскурсии (полевые </a:t>
            </a:r>
            <a:r>
              <a:rPr lang="ru-RU" sz="2000" b="1" dirty="0"/>
              <a:t>Прогнозируемые результаты:</a:t>
            </a:r>
            <a:endParaRPr lang="ru-RU" sz="2000" dirty="0"/>
          </a:p>
          <a:p>
            <a:r>
              <a:rPr lang="ru-RU" sz="2000" dirty="0" smtClean="0"/>
              <a:t>- консультации и семинары по организации учебно-исследовательской и проектной деятельности для педагогов и обучающихся;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повышение профессиональной компетентности педагогических работников по учебно-исследовательской и проектной деятельности;</a:t>
            </a:r>
          </a:p>
          <a:p>
            <a:r>
              <a:rPr lang="ru-RU" sz="2000" dirty="0"/>
              <a:t>- проведено 7мероприятий на районном уровне;</a:t>
            </a:r>
          </a:p>
          <a:p>
            <a:r>
              <a:rPr lang="ru-RU" sz="2000" dirty="0"/>
              <a:t>- повышение качества исследовательских </a:t>
            </a:r>
            <a:r>
              <a:rPr lang="ru-RU" sz="2000" dirty="0" err="1" smtClean="0"/>
              <a:t>иоектных</a:t>
            </a:r>
            <a:r>
              <a:rPr lang="ru-RU" sz="2000" dirty="0" smtClean="0"/>
              <a:t> </a:t>
            </a:r>
            <a:r>
              <a:rPr lang="ru-RU" sz="2000" dirty="0"/>
              <a:t>работ обучающихся (наличие призовых мест в конкурсах и конференциях различного уровня);</a:t>
            </a:r>
          </a:p>
          <a:p>
            <a:r>
              <a:rPr lang="ru-RU" sz="2000" dirty="0"/>
              <a:t>- организовано информирование обучающихся ОУ района для участия в региональных и всероссийских конкурсах и конференциях;</a:t>
            </a:r>
          </a:p>
          <a:p>
            <a:r>
              <a:rPr lang="ru-RU" sz="2000" dirty="0"/>
              <a:t>- реализация программ «Экологический мониторинг» и «Школа исследователей»;</a:t>
            </a:r>
          </a:p>
          <a:p>
            <a:r>
              <a:rPr lang="ru-RU" sz="2000" dirty="0"/>
              <a:t>- пополнение информации о деятельности Ресурсного Центра по учебно-исследовательской деятельности на сайте учреждения.</a:t>
            </a:r>
          </a:p>
          <a:p>
            <a:r>
              <a:rPr lang="ru-RU" sz="2000" dirty="0" smtClean="0"/>
              <a:t>выходы </a:t>
            </a:r>
            <a:r>
              <a:rPr lang="ru-RU" sz="2000" dirty="0"/>
              <a:t>с применением практики)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Списки обучающихся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76841"/>
              </p:ext>
            </p:extLst>
          </p:nvPr>
        </p:nvGraphicFramePr>
        <p:xfrm>
          <a:off x="759726" y="1294874"/>
          <a:ext cx="10781732" cy="466838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53707"/>
                <a:gridCol w="2252020"/>
                <a:gridCol w="824269"/>
                <a:gridCol w="956741"/>
                <a:gridCol w="853707"/>
                <a:gridCol w="750673"/>
                <a:gridCol w="2020195"/>
                <a:gridCol w="1225364"/>
                <a:gridCol w="1045056"/>
              </a:tblGrid>
              <a:tr h="27714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Список обучающихся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14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детское образовательное </a:t>
                      </a:r>
                      <a:r>
                        <a:rPr lang="ru-RU" sz="1600" u="none" strike="noStrike" dirty="0" smtClean="0">
                          <a:effectLst/>
                        </a:rPr>
                        <a:t>объединение "</a:t>
                      </a:r>
                      <a:r>
                        <a:rPr lang="ru-RU" sz="1600" u="none" strike="noStrike" dirty="0">
                          <a:effectLst/>
                        </a:rPr>
                        <a:t>Весёлые нотки"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14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педагог дополнительного образования </a:t>
                      </a:r>
                      <a:r>
                        <a:rPr lang="ru-RU" sz="1600" u="none" strike="noStrike" dirty="0" smtClean="0">
                          <a:effectLst/>
                        </a:rPr>
                        <a:t>Капустин Павел Борисович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14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Группа № 3, год обучения группы — </a:t>
                      </a:r>
                      <a:r>
                        <a:rPr lang="ru-RU" sz="1600" u="none" strike="noStrike" dirty="0" smtClean="0"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08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Ф.И.О. обучающихся (полностью)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Год обучения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Дата рождения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Место учёбы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Домашний адрес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Дата зачисления на обучение (по приказу)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Примеча-ние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ОУ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Класс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0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Иванов Иван Иванович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12.12.2014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Лицей №1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 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ул. Дементьева, </a:t>
                      </a:r>
                      <a:r>
                        <a:rPr lang="ru-RU" sz="1600" u="none" strike="noStrike" dirty="0" smtClean="0">
                          <a:effectLst/>
                        </a:rPr>
                        <a:t>10—20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</a:rPr>
                        <a:t>Приказ 01-09</a:t>
                      </a:r>
                      <a:r>
                        <a:rPr lang="en-US" sz="1600" u="none" strike="noStrike" dirty="0" smtClean="0">
                          <a:effectLst/>
                        </a:rPr>
                        <a:t>/16 </a:t>
                      </a:r>
                      <a:r>
                        <a:rPr lang="ru-RU" sz="1600" u="none" strike="noStrike" dirty="0" smtClean="0">
                          <a:effectLst/>
                        </a:rPr>
                        <a:t>от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r>
                        <a:rPr lang="en-US" sz="1600" u="none" strike="noStrike" dirty="0" smtClean="0">
                          <a:effectLst/>
                        </a:rPr>
                        <a:t>09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r>
                        <a:rPr lang="en-US" sz="1600" u="none" strike="noStrike" dirty="0" smtClean="0">
                          <a:effectLst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0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Сидоров Степан Викторович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16.07.2015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МОУ СШ №6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 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Ул. Моторостроителей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6-30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0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Грачёв Иван </a:t>
                      </a:r>
                      <a:r>
                        <a:rPr lang="ru-RU" sz="1600" u="none" strike="noStrike" dirty="0" smtClean="0">
                          <a:effectLst/>
                        </a:rPr>
                        <a:t>Петрович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04.12.2015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МОУ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СШ №3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 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ул. Комсомольская,           16— 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18449" y="163591"/>
            <a:ext cx="11664286" cy="64553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Экологические методические экскурсии (полевые </a:t>
            </a:r>
            <a:r>
              <a:rPr lang="ru-RU" sz="2000" b="1" dirty="0"/>
              <a:t>Прогнозируемые результаты:</a:t>
            </a:r>
            <a:endParaRPr lang="ru-RU" sz="2000" dirty="0"/>
          </a:p>
          <a:p>
            <a:r>
              <a:rPr lang="ru-RU" sz="2000" dirty="0" smtClean="0"/>
              <a:t>- консультации и семинары по организации учебно-исследовательской и проектной деятельности для педагогов и обучающихся;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повышение профессиональной компетентности педагогических работников по учебно-исследовательской и проектной деятельности;</a:t>
            </a:r>
          </a:p>
          <a:p>
            <a:r>
              <a:rPr lang="ru-RU" sz="2000" dirty="0"/>
              <a:t>- проведено 7мероприятий на районном уровне;</a:t>
            </a:r>
          </a:p>
          <a:p>
            <a:r>
              <a:rPr lang="ru-RU" sz="2000" dirty="0"/>
              <a:t>- повышение качества исследовательских </a:t>
            </a:r>
            <a:r>
              <a:rPr lang="ru-RU" sz="2000" dirty="0" err="1" smtClean="0"/>
              <a:t>иоектных</a:t>
            </a:r>
            <a:r>
              <a:rPr lang="ru-RU" sz="2000" dirty="0" smtClean="0"/>
              <a:t> </a:t>
            </a:r>
            <a:r>
              <a:rPr lang="ru-RU" sz="2000" dirty="0"/>
              <a:t>работ обучающихся (наличие призовых мест в конкурсах и конференциях различного уровня);</a:t>
            </a:r>
          </a:p>
          <a:p>
            <a:r>
              <a:rPr lang="ru-RU" sz="2000" dirty="0"/>
              <a:t>- организовано информирование обучающихся ОУ района для участия в региональных и всероссийских конкурсах и конференциях;</a:t>
            </a:r>
          </a:p>
          <a:p>
            <a:r>
              <a:rPr lang="ru-RU" sz="2000" dirty="0"/>
              <a:t>- реализация программ «Экологический мониторинг» и «Школа исследователей»;</a:t>
            </a:r>
          </a:p>
          <a:p>
            <a:r>
              <a:rPr lang="ru-RU" sz="2000" dirty="0"/>
              <a:t>- пополнение информации о деятельности Ресурсного Центра по учебно-исследовательской деятельности на сайте учреждения.</a:t>
            </a:r>
          </a:p>
          <a:p>
            <a:r>
              <a:rPr lang="ru-RU" sz="2000" dirty="0" smtClean="0"/>
              <a:t>выходы </a:t>
            </a:r>
            <a:r>
              <a:rPr lang="ru-RU" sz="2000" dirty="0"/>
              <a:t>с применением практики)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0628" y="38195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Расписание занятий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31802"/>
              </p:ext>
            </p:extLst>
          </p:nvPr>
        </p:nvGraphicFramePr>
        <p:xfrm>
          <a:off x="750628" y="1824386"/>
          <a:ext cx="11014651" cy="395067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53778"/>
                <a:gridCol w="1120820"/>
                <a:gridCol w="977280"/>
                <a:gridCol w="382326"/>
                <a:gridCol w="764653"/>
                <a:gridCol w="950450"/>
                <a:gridCol w="1236189"/>
                <a:gridCol w="1236189"/>
                <a:gridCol w="1330765"/>
                <a:gridCol w="1330765"/>
                <a:gridCol w="666054"/>
                <a:gridCol w="665382"/>
              </a:tblGrid>
              <a:tr h="2507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baseline="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п/п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ФИО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педагога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Название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объединения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Часы 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Место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проведения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занятий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Дни недели. Часы.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9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Пн.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Вт.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Ср.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Чт.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Пт.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Сб.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Вс.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1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</a:rPr>
                        <a:t>2</a:t>
                      </a:r>
                      <a:endParaRPr lang="ru-RU" sz="1600" baseline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</a:rPr>
                        <a:t>3</a:t>
                      </a:r>
                      <a:endParaRPr lang="ru-RU" sz="1600" baseline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</a:rPr>
                        <a:t>4</a:t>
                      </a:r>
                      <a:endParaRPr lang="ru-RU" sz="1600" baseline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5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6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7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8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</a:rPr>
                        <a:t>9</a:t>
                      </a:r>
                      <a:endParaRPr lang="ru-RU" sz="1600" baseline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</a:rPr>
                        <a:t>10</a:t>
                      </a:r>
                      <a:endParaRPr lang="ru-RU" sz="1600" baseline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</a:rPr>
                        <a:t>11</a:t>
                      </a:r>
                      <a:endParaRPr lang="ru-RU" sz="1600" baseline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12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265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Объединения естественнонаучной направленности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1.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effectLst/>
                        </a:rPr>
                        <a:t>Кочина И.В.</a:t>
                      </a:r>
                      <a:endParaRPr lang="ru-RU" sz="1600" baseline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err="1" smtClean="0">
                          <a:effectLst/>
                        </a:rPr>
                        <a:t>д.о.о</a:t>
                      </a:r>
                      <a:r>
                        <a:rPr lang="ru-RU" sz="1600" baseline="0" dirty="0" smtClean="0">
                          <a:effectLst/>
                        </a:rPr>
                        <a:t>. «Школа </a:t>
                      </a:r>
                      <a:r>
                        <a:rPr lang="ru-RU" sz="1600" baseline="0" dirty="0">
                          <a:effectLst/>
                        </a:rPr>
                        <a:t>исследователей»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</a:rPr>
                        <a:t>3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Центр «Созвездие», </a:t>
                      </a:r>
                      <a:r>
                        <a:rPr lang="ru-RU" sz="1600" baseline="0" dirty="0" err="1">
                          <a:effectLst/>
                        </a:rPr>
                        <a:t>каб</a:t>
                      </a:r>
                      <a:r>
                        <a:rPr lang="ru-RU" sz="1600" baseline="0" dirty="0">
                          <a:effectLst/>
                        </a:rPr>
                        <a:t>. 10 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 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</a:rPr>
                        <a:t>групповое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1 гр. 1 </a:t>
                      </a:r>
                      <a:r>
                        <a:rPr lang="ru-RU" sz="1600" baseline="0" dirty="0" err="1">
                          <a:effectLst/>
                        </a:rPr>
                        <a:t>г.о</a:t>
                      </a:r>
                      <a:endParaRPr lang="ru-RU" sz="1600" baseline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15:15-16:00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</a:rPr>
                        <a:t>индивид.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16.10-16.55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baseline="0" dirty="0">
                          <a:effectLst/>
                        </a:rPr>
                        <a:t>Иванов М.</a:t>
                      </a:r>
                      <a:endParaRPr lang="ru-RU" sz="1600" b="1" i="1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 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effectLst/>
                        </a:rPr>
                        <a:t>групповое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2 гр. 1 </a:t>
                      </a:r>
                      <a:r>
                        <a:rPr lang="ru-RU" sz="1600" baseline="0" dirty="0" err="1">
                          <a:effectLst/>
                        </a:rPr>
                        <a:t>г.о</a:t>
                      </a:r>
                      <a:endParaRPr lang="ru-RU" sz="1600" baseline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15:15-16:00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 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 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 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 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32" marR="631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0628" y="214314"/>
            <a:ext cx="10781730" cy="6182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200" b="1" dirty="0" smtClean="0">
                <a:solidFill>
                  <a:srgbClr val="3818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 работы</a:t>
            </a:r>
            <a:endParaRPr lang="ru-RU" altLang="ru-RU" sz="3200" b="1" dirty="0">
              <a:solidFill>
                <a:srgbClr val="3818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0628" y="832514"/>
            <a:ext cx="9023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1.Общие сведения</a:t>
            </a:r>
            <a:endParaRPr lang="ru-RU" dirty="0"/>
          </a:p>
          <a:p>
            <a:r>
              <a:rPr lang="ru-RU" dirty="0"/>
              <a:t>Образовательная деятельность детского объединения _____________ реализуется по дополнительной общеобразовательной общеразвивающей программе _________________.</a:t>
            </a:r>
          </a:p>
          <a:p>
            <a:r>
              <a:rPr lang="ru-RU" dirty="0"/>
              <a:t>Возраст обучающихся в объединении:_____________</a:t>
            </a:r>
          </a:p>
          <a:p>
            <a:r>
              <a:rPr lang="ru-RU" dirty="0"/>
              <a:t>Срок реализации программы:__________</a:t>
            </a:r>
          </a:p>
        </p:txBody>
      </p:sp>
      <p:pic>
        <p:nvPicPr>
          <p:cNvPr id="2050" name="Picture 2" descr="C:\Users\Юлия\Pictures\Screenshots\Снимок экрана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6" t="32220" r="15426" b="21444"/>
          <a:stretch/>
        </p:blipFill>
        <p:spPr bwMode="auto">
          <a:xfrm>
            <a:off x="624840" y="2711669"/>
            <a:ext cx="8109257" cy="382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9"/>
          <a:stretch/>
        </p:blipFill>
        <p:spPr bwMode="auto">
          <a:xfrm>
            <a:off x="0" y="0"/>
            <a:ext cx="12192000" cy="2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1991830" y="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Юлия\Downloads\фон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7" r="95454"/>
          <a:stretch/>
        </p:blipFill>
        <p:spPr bwMode="auto">
          <a:xfrm>
            <a:off x="12144230" y="152400"/>
            <a:ext cx="200165" cy="68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Юлия\Downloads\фон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8"/>
          <a:stretch/>
        </p:blipFill>
        <p:spPr bwMode="auto">
          <a:xfrm>
            <a:off x="-2" y="6670145"/>
            <a:ext cx="12192001" cy="1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52038" y="1948831"/>
            <a:ext cx="343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План работы педагога дополнительного </a:t>
            </a:r>
            <a:r>
              <a:rPr lang="ru-RU" dirty="0" smtClean="0">
                <a:hlinkClick r:id="rId6"/>
              </a:rPr>
              <a:t>образования</a:t>
            </a:r>
            <a:r>
              <a:rPr lang="ru-RU" dirty="0" smtClean="0"/>
              <a:t> (скачать документ)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1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7328976_win32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677672_TF67328976" id="{7A1FA9F3-3353-44CA-A91E-AD8A2642C02E}" vid="{F8C632DE-2BB8-46AF-A8FF-94D1F93D6D3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CB1848-D3E0-4F10-B640-720BE758B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34E25-8442-49E9-ABDF-3146C4145F3B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fb0879af-3eba-417a-a55a-ffe6dcd6ca77"/>
    <ds:schemaRef ds:uri="http://schemas.microsoft.com/sharepoint/v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BB5711-29E1-4F8E-81A0-7947C57B2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tf67328976_win32</Template>
  <TotalTime>0</TotalTime>
  <Words>3588</Words>
  <Application>Microsoft Office PowerPoint</Application>
  <PresentationFormat>Произвольный</PresentationFormat>
  <Paragraphs>672</Paragraphs>
  <Slides>41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tf67328976_win32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2023-02-14T06:39:56Z</dcterms:created>
  <dcterms:modified xsi:type="dcterms:W3CDTF">2023-10-26T03:58:16Z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