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0" r:id="rId5"/>
    <p:sldId id="260" r:id="rId6"/>
    <p:sldId id="264" r:id="rId7"/>
    <p:sldId id="265" r:id="rId8"/>
    <p:sldId id="263" r:id="rId9"/>
    <p:sldId id="261" r:id="rId10"/>
    <p:sldId id="262" r:id="rId11"/>
    <p:sldId id="267" r:id="rId12"/>
    <p:sldId id="271" r:id="rId13"/>
    <p:sldId id="272" r:id="rId14"/>
    <p:sldId id="266" r:id="rId15"/>
    <p:sldId id="268" r:id="rId16"/>
    <p:sldId id="269" r:id="rId17"/>
    <p:sldId id="273" r:id="rId18"/>
    <p:sldId id="277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yspu.org/images/f/f1/%D0%93%D0%9E%D0%A1%D0%A2_%D0%A0_7.0.100-2018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дополнительного образования «Центр дополнительного образования «Созвездие» Тутаевского муниципального района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200800" cy="30738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</a:t>
            </a:r>
          </a:p>
          <a:p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Баскова Елена Геннадьевна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Тутаев 2023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13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 (качественный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количественный) образ желаемого (ожидаемого) результата, которого реально можно достичь к определенному моменту времени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Должна быть ясна, перспективна, реальна, значима.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раскрывают  логику достижения цели при организации практической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онкретные  результаты реализации программы, суммарным выражением которых и является поставленная цель.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разделяются на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</a:t>
            </a:r>
          </a:p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на каждый год обучения.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Поставленные задачи должны привести к планируемым результатам.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Цель и задачи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6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913385"/>
              </p:ext>
            </p:extLst>
          </p:nvPr>
        </p:nvGraphicFramePr>
        <p:xfrm>
          <a:off x="971600" y="3284984"/>
          <a:ext cx="7200800" cy="19545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4056"/>
                <a:gridCol w="3024336"/>
                <a:gridCol w="864096"/>
                <a:gridCol w="1512168"/>
                <a:gridCol w="1224136"/>
                <a:gridCol w="72008"/>
              </a:tblGrid>
              <a:tr h="4089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раздела, блока, модуля.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386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0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40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за год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33600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Учебно-тематический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 содержит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разделов и тем программы, количество теоретических и практических часов, оформляется в табличной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9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pPr marL="0" lv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Вводное занятие. Знакомство. Техника безопасности (2 ч.)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(0, 5  часа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с обучающимися группы. Правила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командного взаимодействия на занятиях. Правила  техники безопасности на занятиях.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(1,5 часа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знакомство и сплочение.</a:t>
            </a:r>
          </a:p>
          <a:p>
            <a:pPr marL="0" lv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Вода. Свойства воды (8 ч.)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(3 ч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Свойства воды и польза. Вода как основа человека. Вода на планете Земля.</a:t>
            </a: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(5ч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«Определение вкуса» сравниваем вкус воды, сока, соленной воды, сладкой воды.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«Определение цвета». Сравниваем воду, молоко, взвеси. Эксперимент «Определение запаха». Эксперимент «Определение формы воды».  Лабораторная работа  «Фильтрация мутной воды».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Содержание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включает: содержание тем программы (описание разделов и тем программы в соответствии с последовательностью, заданной учебным планом, включая описание теоретической и практической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частей).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9042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588365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Планируемые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конкретных знаний, умений, навыков, личностных качеств, компетенций, личностных, метапредметных и предметных результатов, приобретаемых обучающимися при освоении программы по годам обучения и ее завершению и формулируются с учетом цели, задач и содержания программы.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694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Условия  реализации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помещения, площадки, оборудование, приборы, информационные ресурсы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Материально-техническое  обеспечение (требования к помещению,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материалов, необходимых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Аттестация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оценка уровня и качества освоения обучающимися образовательных программ в конкретной предметной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контроль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аттестация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792088"/>
          </a:xfrm>
        </p:spPr>
        <p:txBody>
          <a:bodyPr>
            <a:noAutofit/>
          </a:bodyPr>
          <a:lstStyle/>
          <a:p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II. Комплекс организационно-педагогических условий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92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Контрольно-измерительные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 - пакет диагностических методик, позволяющих определить достижение обучающимися планируемых результатов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каждый результат должны быть  свои контрольно-измерительные материалы.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Формы проведения аттестации: тест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зачет,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 творческая работа, конкурс, фестиваль художественно-прикладного творчества, отчетные выставки, отчетные концерты, открытые уроки, вернисажи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765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613566"/>
              </p:ext>
            </p:extLst>
          </p:nvPr>
        </p:nvGraphicFramePr>
        <p:xfrm>
          <a:off x="611560" y="3785489"/>
          <a:ext cx="7920880" cy="22364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52128"/>
                <a:gridCol w="936104"/>
                <a:gridCol w="1402885"/>
                <a:gridCol w="1412285"/>
                <a:gridCol w="1584176"/>
                <a:gridCol w="1433302"/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Приёмы и методы организации образовательного процесса (в рамках занятия)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Дидактический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оснащение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подведения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30425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должно включать следующие элементы: методы организации образовательного процесса; формы организации образовательного процесса; формы организации учебного занятия; педагогические и информационные технологии; приёмы и методы организации образовательного процесса; дидактические материалы, техническое оснащение занятий, формы подведения итогов.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обеспечепрограммы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представлено в форме таблицы. (Приложение 5).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10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83059"/>
              </p:ext>
            </p:extLst>
          </p:nvPr>
        </p:nvGraphicFramePr>
        <p:xfrm>
          <a:off x="539553" y="3337655"/>
          <a:ext cx="7992888" cy="21026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52127"/>
                <a:gridCol w="1440160"/>
                <a:gridCol w="1002963"/>
                <a:gridCol w="1157277"/>
                <a:gridCol w="864096"/>
                <a:gridCol w="1080120"/>
                <a:gridCol w="129614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обучения\ № группы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начала обучения по программе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окончания обучения по программе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учебных недель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учебных дней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учебных часов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 занятий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график составляется на учебный год или период для каждой учебной группы, является обязательным приложением к программе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Календарный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график составляется ежегодно до начала учебного года. Даты начала и окончания учебных занятий и каникул меняются в соответствии с календарем на каждый учебный год.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279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052736"/>
            <a:ext cx="8064896" cy="5073427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Цель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Задачи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Планируемые результаты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Формы и методы воспитания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Условия организации воспитания, в том числе особые условия с учётом содержания программы, контингента детей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3.6. Содержание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3.7. Мониторинг воспитательных результатов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Воспитательная деятельность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291039"/>
              </p:ext>
            </p:extLst>
          </p:nvPr>
        </p:nvGraphicFramePr>
        <p:xfrm>
          <a:off x="755576" y="4725144"/>
          <a:ext cx="6586711" cy="6522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8789"/>
                <a:gridCol w="1829179"/>
                <a:gridCol w="1092427"/>
                <a:gridCol w="2056316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проведения, тема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3175" marR="31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41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оформляется согласно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ГОСТ Р 7.0.100-2018 «Библиографическая запись. Библиографическое описание. Общие требования и правила составления».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в разделе «Список информационных источников»;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отдельно: для обучающихся, для педагога и, при необходимости, для родителей обучающихся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выносятся отдельные документы, служащие для уточнения, пояснения, вспомогательные материалы.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информационных источников и литературы: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5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основной документ педагога дополнительного образования, определяющий цели, задачи, содержание образования, формы реализации, методы и средства обучения, образовательные технологии, планируемые результаты. 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Дополнительную общеобразовательную общеразвивающую программу педагог пишет самостоятельно с учетом нормативных документов и положения о разработке и реализации ДООП, утвержденного в Центре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ежегодно обновляется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развития науки, культуры, образовательных технологий и социального заказа.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дополнительная общеобразовательная общеразвивающая программа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580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полей страницы: левое – 3 см, правое – 1,5 см, верхнее – 2 см, нижнее – 2 см.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листа: книжная. Для таблиц, объемных схем, диаграмм, графиков допустима ориентация листа – альбомная.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Шрифт: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Кегль: основной текст - 14, заголовки – 14 – полужирный, текст в таблицах-12.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Межстрочный интервал: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одинарный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Отступ абзаца (красная строка): 1.25 см.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оформлению ДООП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99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Баскова Елена Геннадьевна, методист.</a:t>
            </a: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– МУ ДО «Центр дополнительного образования  «Созвездие» ТМР,   корпус 2</a:t>
            </a: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2-03-38</a:t>
            </a: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luchik7651@mail.ru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ктуальность; </a:t>
            </a:r>
          </a:p>
          <a:p>
            <a:pPr lvl="0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рационалистичность;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реалистичность;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онтролируемость.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базироваться на достижениях общемировой культуры и российских культурных традициях, отвечать задачам становления гражданского общества и правового государства, культурно-национальным особенностям регионов;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уровень развития детей, возрастные особенности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обладать такими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качествами: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6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художественной, 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технической,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естественнонаучной,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туристско-краеведческой, 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социально-гуманитарной.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70187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Центре «Созвездие» реализуются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общеразвивающие программы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направленностей: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8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04456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иповая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(примерная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одифицированная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даптированная 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вторская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дополнительного образования детей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1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Интегрированная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дополнительных  общеобразовательных общеразвивающих программ по уровню реализации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60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творческих способностей обучающихся;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индивидуальных потребностей обучающихся в интеллектуальном, научно-техническом художественно - эстетическом и нравственном развитии, а также в занятиях физической культурой и спортом;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здорового и безопасного образа жизни, укрепление здоровья обучающихся;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развитие и поддержку талантливых обучающихся, а также лиц, проявивших выдающиеся способности;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обеспечение необходимых условий для личностного развития, укрепление здоровья, профессионального самоопределения и творческого труда обучающихся;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социализацию и адаптацию обучающихся к жизни в обществе;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иных образовательных потребностей и интересов обучающихся, не противоречащих законодательству Российской Федерации.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дополнительной общеобразовательной общеразвивающей программы должно быть направлено на: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3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ДООП определяют язык образования, формы реализации, формы получения образования, печатные и электронные образовательные ресурсы, информационные ресурсы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реализуются в течение всего календарного года, включая каникулы, в соответствии с учебно - тематическим планом и календарным учебным графиком ДООП.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выполненной в полном объёме, если пройдены все темы учебно-тематического плана и полнота её реализации составляет не ниже 95%.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Ответственность за реализацию ДООП несёт педагог дополнительного образования.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дополнительной общеобразовательной общеразвивающей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126671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</a:p>
          <a:p>
            <a:pPr marL="0" indent="0">
              <a:buNone/>
            </a:pP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Комплекс основных характеристик 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ДООП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1.1.Пояснительная записка: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аннотация к программе;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программы;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ктуальность программы;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тличительные особенности программы;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едагогическая целесообразность программы;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дресат программы;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бъем программы;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 освоения 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ежим занятий;</a:t>
            </a:r>
          </a:p>
          <a:p>
            <a:pPr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ормы обучения и виды занятий по программе.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элементы дополнительной общеобразовательной общеразвивающей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4213156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919</TotalTime>
  <Words>984</Words>
  <Application>Microsoft Office PowerPoint</Application>
  <PresentationFormat>Экран (4:3)</PresentationFormat>
  <Paragraphs>186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Муниципальное учреждение дополнительного образования «Центр дополнительного образования «Созвездие» Тутаевского муниципального района</vt:lpstr>
      <vt:lpstr>Что такое дополнительная общеобразовательная общеразвивающая программа</vt:lpstr>
      <vt:lpstr> Программа должна обладать такими качествами: </vt:lpstr>
      <vt:lpstr>В Центре «Созвездие» реализуются дополнительные общеобразовательные общеразвивающие программы следующих направленностей:  </vt:lpstr>
      <vt:lpstr> Виды программ дополнительного образования детей </vt:lpstr>
      <vt:lpstr>Классификация дополнительных  общеобразовательных общеразвивающих программ по уровню реализации</vt:lpstr>
      <vt:lpstr>Содержание дополнительной общеобразовательной общеразвивающей программы должно быть направлено на:</vt:lpstr>
      <vt:lpstr>Требования к условиям реализации дополнительной общеобразовательной общеразвивающей программы </vt:lpstr>
      <vt:lpstr>Структурные элементы дополнительной общеобразовательной общеразвивающей программы </vt:lpstr>
      <vt:lpstr>1.2. Цель и задачи программы</vt:lpstr>
      <vt:lpstr>   Учебно-тематический план  содержит название разделов и тем программы, количество теоретических и практических часов, оформляется в табличной форме.  </vt:lpstr>
      <vt:lpstr> Содержание программы включает: содержание тем программы (описание разделов и тем программы в соответствии с последовательностью, заданной учебным планом, включая описание теоретической и практической частей). </vt:lpstr>
      <vt:lpstr>Планируемые результаты</vt:lpstr>
      <vt:lpstr>Раздел II. Комплекс организационно-педагогических условий </vt:lpstr>
      <vt:lpstr> Формы проведения аттестации: тест, зачет, практическая  работа, творческая работа, конкурс, фестиваль художественно-прикладного творчества, отчетные выставки, отчетные концерты, открытые уроки, вернисажи  и т.д.</vt:lpstr>
      <vt:lpstr>     Методическое обеспечение должно включать следующие элементы: методы организации образовательного процесса; формы организации образовательного процесса; формы организации учебного занятия; педагогические и информационные технологии; приёмы и методы организации образовательного процесса; дидактические материалы, техническое оснащение занятий, формы подведения итогов. Методическое обеспечепрограммы может быть представлено в форме таблицы. (Приложение 5). </vt:lpstr>
      <vt:lpstr>   Календарный учебный график составляется на учебный год или период для каждой учебной группы, является обязательным приложением к программе.   Календарный учебный график составляется ежегодно до начала учебного года. Даты начала и окончания учебных занятий и каникул меняются в соответствии с календарем на каждый учебный год. </vt:lpstr>
      <vt:lpstr>Раздел III. Воспитательная деятельность </vt:lpstr>
      <vt:lpstr>Список информационных источников и литературы: </vt:lpstr>
      <vt:lpstr>Требования к оформлению ДООП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учреждение дополнительного образования «Центр дополнительного образования «Созвездие» Тутаевского муниципального района</dc:title>
  <dc:creator>ДЭБЦ</dc:creator>
  <cp:lastModifiedBy>ДЭБЦ</cp:lastModifiedBy>
  <cp:revision>30</cp:revision>
  <dcterms:created xsi:type="dcterms:W3CDTF">2023-04-20T06:44:46Z</dcterms:created>
  <dcterms:modified xsi:type="dcterms:W3CDTF">2023-10-06T07:25:37Z</dcterms:modified>
</cp:coreProperties>
</file>