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6F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sdnext.org/wp-content/uploads/2021/11/creative-slu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732604"/>
            <a:ext cx="5357850" cy="40193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428604"/>
            <a:ext cx="501150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11 апреля 2024 года</a:t>
            </a:r>
          </a:p>
          <a:p>
            <a:pPr algn="ctr"/>
            <a:r>
              <a:rPr lang="ru-RU" sz="3200" b="1" dirty="0" smtClean="0"/>
              <a:t>9:00, 1 корпус, кабинет №2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МЕТОДИЧЕСКИЙ ЧЕТВЕРГ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2643182"/>
            <a:ext cx="900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Тема: «Как написать научно- методическую статью»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3929066"/>
            <a:ext cx="28103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Кочина Ирина</a:t>
            </a:r>
          </a:p>
          <a:p>
            <a:pPr algn="ctr"/>
            <a:r>
              <a:rPr lang="ru-RU" sz="3200" dirty="0" smtClean="0"/>
              <a:t>Владимировна</a:t>
            </a:r>
            <a:endParaRPr lang="ru-RU" sz="3200" dirty="0"/>
          </a:p>
        </p:txBody>
      </p:sp>
      <p:pic>
        <p:nvPicPr>
          <p:cNvPr id="6" name="Рисунок 5" descr="C:\Users\Пользователь\Downloads\лого и элементы-11.png"/>
          <p:cNvPicPr/>
          <p:nvPr/>
        </p:nvPicPr>
        <p:blipFill>
          <a:blip r:embed="rId3" cstate="print"/>
          <a:srcRect t="24876" b="28171"/>
          <a:stretch>
            <a:fillRect/>
          </a:stretch>
        </p:blipFill>
        <p:spPr bwMode="auto">
          <a:xfrm>
            <a:off x="5715008" y="500042"/>
            <a:ext cx="295309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357166"/>
            <a:ext cx="550071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научно-методической статьи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Аннотация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500174"/>
            <a:ext cx="852701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Речевые клише </a:t>
            </a:r>
            <a:r>
              <a:rPr lang="ru-RU" sz="2400" dirty="0" smtClean="0"/>
              <a:t>для оформления смысловых частей аннотации:</a:t>
            </a:r>
          </a:p>
          <a:p>
            <a:pPr>
              <a:buFontTx/>
              <a:buChar char="-"/>
            </a:pPr>
            <a:r>
              <a:rPr lang="ru-RU" sz="2400" i="1" dirty="0" smtClean="0"/>
              <a:t> в статье рассматривается …</a:t>
            </a:r>
          </a:p>
          <a:p>
            <a:pPr>
              <a:buFontTx/>
              <a:buChar char="-"/>
            </a:pPr>
            <a:r>
              <a:rPr lang="ru-RU" sz="2400" i="1" dirty="0" smtClean="0"/>
              <a:t> в статье изложены</a:t>
            </a:r>
          </a:p>
          <a:p>
            <a:pPr>
              <a:buFontTx/>
              <a:buChar char="-"/>
            </a:pPr>
            <a:r>
              <a:rPr lang="ru-RU" sz="2400" i="1" dirty="0" smtClean="0"/>
              <a:t> статья посвящена</a:t>
            </a:r>
          </a:p>
          <a:p>
            <a:pPr>
              <a:buFontTx/>
              <a:buChar char="-"/>
            </a:pPr>
            <a:r>
              <a:rPr lang="ru-RU" sz="2400" i="1" dirty="0" smtClean="0"/>
              <a:t> автор затрагивает проблемы</a:t>
            </a:r>
          </a:p>
          <a:p>
            <a:pPr>
              <a:buFontTx/>
              <a:buChar char="-"/>
            </a:pPr>
            <a:r>
              <a:rPr lang="ru-RU" sz="2400" i="1" dirty="0" smtClean="0"/>
              <a:t> цель стать – показать…</a:t>
            </a:r>
          </a:p>
          <a:p>
            <a:pPr>
              <a:buFontTx/>
              <a:buChar char="-"/>
            </a:pPr>
            <a:r>
              <a:rPr lang="ru-RU" sz="2400" i="1" dirty="0" smtClean="0"/>
              <a:t> автор ставит своей целью проанализировать и др.</a:t>
            </a:r>
            <a:endParaRPr lang="ru-RU" sz="2400" i="1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4357694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Аннотация: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Обеспечить условия для проявления одаренности, стимулировании мотивации развития способностей, поддержки таланта ребёнка может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дополнительного образования, например через организацию научного общества обучающихся. Цель статьи показать, что 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аучное общество обучающихся - это активная форма организации познавательного процесса через исследовательскую деятельность обучающихся, одно из направлений интеграции общего и дополнительного образования по развитию одаренных и способных детей.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357166"/>
            <a:ext cx="550071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научно-методической статьи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Ключевые слова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785926"/>
            <a:ext cx="86439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Ключевые слова </a:t>
            </a:r>
            <a:r>
              <a:rPr lang="ru-RU" sz="2800" dirty="0" smtClean="0"/>
              <a:t>– это определенные наиболее значимые слова или словосочетания из текста, по которым может вестись оценка и поиск статьи.</a:t>
            </a:r>
          </a:p>
          <a:p>
            <a:r>
              <a:rPr lang="ru-RU" sz="2800" dirty="0" smtClean="0"/>
              <a:t>Рекомендуемое количество 5-7, количество слов внутри ключевой фразы не более 3.</a:t>
            </a:r>
            <a:endParaRPr lang="ru-RU" sz="28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5000636"/>
            <a:ext cx="828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Ключевые слова: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исследовательская деятельность, научное общество обучающихся, интеграция.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357166"/>
            <a:ext cx="550071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научно-методической статьи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Вступление (вводная часть)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285860"/>
            <a:ext cx="8286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Раскройте актуальность проблемы в образовательной деятельности</a:t>
            </a:r>
          </a:p>
          <a:p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Опишите существующие традиционные способы решения  с ссылками на источники информации</a:t>
            </a:r>
          </a:p>
          <a:p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Сформулируйте цель статьи = главная идея публикации. </a:t>
            </a:r>
          </a:p>
          <a:p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Используем глаголы: выяснить, выявить, сформировать, обосновать, определить, проверить, создать, построить, проанализировать и др. 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357166"/>
            <a:ext cx="550071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научно-методической статьи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Основная часть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214422"/>
            <a:ext cx="8643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Изложение собственного опыта/исследования/апробации приемов.</a:t>
            </a:r>
          </a:p>
          <a:p>
            <a:endParaRPr lang="ru-RU" sz="2800" dirty="0" smtClean="0"/>
          </a:p>
          <a:p>
            <a:r>
              <a:rPr lang="ru-RU" sz="2800" dirty="0" smtClean="0"/>
              <a:t>Освещаются основные положения и результаты работы, идеи, мысли, полученные факты, обнаруженные закономерности, связи, тенденции, программа эксперимента, методика получения и анализ фактического материала, личный вклад автора.</a:t>
            </a:r>
          </a:p>
          <a:p>
            <a:endParaRPr lang="ru-RU" sz="2800" dirty="0" smtClean="0"/>
          </a:p>
          <a:p>
            <a:r>
              <a:rPr lang="ru-RU" sz="2800" dirty="0" smtClean="0"/>
              <a:t>Иллюстрация – описание фактов, подтверждающее справедливость приведенных аргументов (схемы, таблицы, графики, фото)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357166"/>
            <a:ext cx="607223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научно-методической статьи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Выводы (заключительная часть)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500174"/>
            <a:ext cx="82868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Формулируется основное умозаключение автора,  содержание выводов и рекомендаций, их значение для теории и практики, общественная значимость, кратко обозначаются перспективы.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3357562"/>
            <a:ext cx="749564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Структура заключительной части в 4 вопросах: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Зачем и как делали?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Что получили?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Что это значит?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Каковы перспективы?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5715016"/>
            <a:ext cx="801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Список источников информации, цитирование ГОСТ Р 7.0.5 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14290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Общие рекомендации по написанию статьи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428736"/>
            <a:ext cx="8643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Научный стиль изложения (сухость подачи информации, логичность и точность, использование особенных языковых средств и особой структуры предложений).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Не целесообразно ставить риторические вопросы.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Не злоупотреблять иноязычными терминами.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Не перегружать текст цифрами.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Перечень элементов, позиций следует начинать с новой строки, отделяя друг от друга точкой с запятой.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Форматирование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42852"/>
            <a:ext cx="8715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Чек-лист для анализа научно методической статьи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642918"/>
          <a:ext cx="8167702" cy="599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92"/>
                <a:gridCol w="216691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Критерии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Баллы от 1 до 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 Главная педагогическая идея автора грамотно 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понятно сформулирована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 Актуальность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 Новизна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4. Научность (подтверждение ссылками на научные источники)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5. Достоверность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6. Интересные примеры из личного опыта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Необходимый и достаточный педагогический инструментарий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8. Оригинальность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9. Обоснованность результатов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10. Практическая значимость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11. Логика изложения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12. Язык и речь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ИТОГО (из 120 баллов)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6200000">
            <a:off x="7143764" y="4857764"/>
            <a:ext cx="2214545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214422"/>
          <a:ext cx="8501122" cy="5532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43140"/>
                <a:gridCol w="3071834"/>
                <a:gridCol w="32861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Критерий для сравнения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Устная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Письменная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Чем передается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Звуками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Буквами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Возникновение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Исторически изначально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На базе устной речи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 кому обращена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Непосредственно к собеседнику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 отсутствующему адресату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Реакция собеседника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Происходи в момент произнесения или сразу после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Отложена. Может быть отсрочена на тысячелетия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1816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Влияние собеседника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Собеседник может вмешаться, перебить, повлиять на ход устной речи (УР интерактивна)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Собеседник не может повлиять на развертывание речи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Редактирование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Не возможно. Произносится раз и навсегда, можно только повторить с изменениями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Возможно как редактирование, так и полная замена высказывания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5362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142852"/>
            <a:ext cx="63913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Особенности устной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 письменной речи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785926"/>
          <a:ext cx="8501122" cy="438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43140"/>
                <a:gridCol w="3071834"/>
                <a:gridCol w="32861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Критерий для сравнения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Устная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Письменная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Поддается улучшению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Навык, но не произнесенная речь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 улучшение и навыка и письменной речи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Базовые навыки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Человек учится с рождения в социальной среде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Человек обучается специально и системно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Следует правилам, обеспечивающим понимание в диалоге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Следует своду правил языка и речи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Чем сопровождается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Интонацией, мимикой и жестами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Графическое оформление текста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1816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существования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Изначально мимолетна, существует в момент произнесения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угодно долго, зависит от того, где размещена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5362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142852"/>
            <a:ext cx="63913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Особенности устной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 письменной речи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(продолжение)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214422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Статья </a:t>
            </a:r>
            <a:r>
              <a:rPr lang="ru-RU" sz="2800" dirty="0" smtClean="0"/>
              <a:t>– это произведение, обстоятельно освещающее какую-либо тему, идею, </a:t>
            </a:r>
          </a:p>
          <a:p>
            <a:r>
              <a:rPr lang="ru-RU" sz="2800" dirty="0" smtClean="0"/>
              <a:t>вопрос, содержащее элементы их анализа.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143248"/>
            <a:ext cx="86439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Научная статья </a:t>
            </a:r>
            <a:r>
              <a:rPr lang="ru-RU" sz="2800" dirty="0" smtClean="0"/>
              <a:t>– законченное и логически цельное произведение, посвященное конкретному вопросу, входящему в круг проблем (задач), исследуемых автором. Научная статья раскрывает наиболее значимые результаты, полученные автором, требующие развернутого изложения и аргументации.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42852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Статья – вид письменной речи</a:t>
            </a:r>
          </a:p>
        </p:txBody>
      </p:sp>
      <p:pic>
        <p:nvPicPr>
          <p:cNvPr id="6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14290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Научно-методическая статья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928670"/>
            <a:ext cx="714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Научно-методическая статья </a:t>
            </a:r>
            <a:r>
              <a:rPr lang="ru-RU" sz="2800" dirty="0" smtClean="0"/>
              <a:t>раскрывает наиболее значимые результаты, полученные  педагогом и требующие развернутого изложения и обоснования</a:t>
            </a:r>
            <a:endParaRPr lang="ru-RU" sz="2800" dirty="0"/>
          </a:p>
        </p:txBody>
      </p:sp>
      <p:pic>
        <p:nvPicPr>
          <p:cNvPr id="1026" name="Picture 2" descr="C:\Users\Пользователь\Downloads\archive-2024-04-10_14-16-52\archive\элемент 11_Монтажная область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357562"/>
            <a:ext cx="730224" cy="730224"/>
          </a:xfrm>
          <a:prstGeom prst="rect">
            <a:avLst/>
          </a:prstGeom>
          <a:noFill/>
        </p:spPr>
      </p:pic>
      <p:pic>
        <p:nvPicPr>
          <p:cNvPr id="6" name="Picture 2" descr="C:\Users\Пользователь\Downloads\archive-2024-04-10_14-16-52\archive\элемент 11_Монтажная область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929066"/>
            <a:ext cx="730224" cy="730224"/>
          </a:xfrm>
          <a:prstGeom prst="rect">
            <a:avLst/>
          </a:prstGeom>
          <a:noFill/>
        </p:spPr>
      </p:pic>
      <p:pic>
        <p:nvPicPr>
          <p:cNvPr id="7" name="Picture 2" descr="C:\Users\Пользователь\Downloads\archive-2024-04-10_14-16-52\archive\элемент 11_Монтажная область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572008"/>
            <a:ext cx="730224" cy="730224"/>
          </a:xfrm>
          <a:prstGeom prst="rect">
            <a:avLst/>
          </a:prstGeom>
          <a:noFill/>
        </p:spPr>
      </p:pic>
      <p:pic>
        <p:nvPicPr>
          <p:cNvPr id="8" name="Picture 2" descr="C:\Users\Пользователь\Downloads\archive-2024-04-10_14-16-52\archive\элемент 11_Монтажная область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214950"/>
            <a:ext cx="730224" cy="730224"/>
          </a:xfrm>
          <a:prstGeom prst="rect">
            <a:avLst/>
          </a:prstGeom>
          <a:noFill/>
        </p:spPr>
      </p:pic>
      <p:pic>
        <p:nvPicPr>
          <p:cNvPr id="9" name="Picture 2" descr="C:\Users\Пользователь\Downloads\archive-2024-04-10_14-16-52\archive\элемент 11_Монтажная область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929330"/>
            <a:ext cx="730224" cy="73022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714620"/>
            <a:ext cx="6419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Научно методическая статья позволяет: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3286124"/>
            <a:ext cx="6647397" cy="3257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поделиться опытом с коллегами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сделать выводы о проделанной работе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наметить план дальнейших исследований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принять участие в конкурсе/конференции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успешно пройти аттестацию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3571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1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4143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4786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3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54292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4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6" y="6143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5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14290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Этапы работы над статьей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856357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Выбор проблемы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Изучение источников информации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Выявить свой опыт реализации данного аспекта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Придумайте рабочее название статьи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Выберите издание, в котором будете публиковать статью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Ознакомьтесь с требованиями этого издательства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Проанализируйте несколько статьей из этого издания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Напишите статью, согласно требованиям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Проанализируйте согласованность цели статьи и полученных выводов, логичность раскрытия темы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Вернитесь к рабочему названию статьи и уточните формулировку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Составьте набор ключевых слов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Составьте аннотацию к статье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Критически вычитайте готовую статью, при необходимости внесите коррективы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14290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научно-методической статьи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5852" y="1928802"/>
            <a:ext cx="4839915" cy="3903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Заголовок (название статьи)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Аннотация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Ключевые слова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Вступление (вводная часть )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Основная часть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Вывод (заключительная часть)</a:t>
            </a:r>
            <a:endParaRPr lang="ru-RU" sz="2800" dirty="0"/>
          </a:p>
        </p:txBody>
      </p:sp>
      <p:pic>
        <p:nvPicPr>
          <p:cNvPr id="5" name="Picture 2" descr="C:\Users\Пользователь\Downloads\archive-2024-04-10_14-16-52\archive\элемент 11_Монтажная область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000240"/>
            <a:ext cx="730224" cy="730224"/>
          </a:xfrm>
          <a:prstGeom prst="rect">
            <a:avLst/>
          </a:prstGeom>
          <a:noFill/>
        </p:spPr>
      </p:pic>
      <p:pic>
        <p:nvPicPr>
          <p:cNvPr id="6" name="Picture 2" descr="C:\Users\Пользователь\Downloads\archive-2024-04-10_14-16-52\archive\элемент 11_Монтажная область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571744"/>
            <a:ext cx="730224" cy="730224"/>
          </a:xfrm>
          <a:prstGeom prst="rect">
            <a:avLst/>
          </a:prstGeom>
          <a:noFill/>
        </p:spPr>
      </p:pic>
      <p:pic>
        <p:nvPicPr>
          <p:cNvPr id="7" name="Picture 2" descr="C:\Users\Пользователь\Downloads\archive-2024-04-10_14-16-52\archive\элемент 11_Монтажная область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214686"/>
            <a:ext cx="730224" cy="730224"/>
          </a:xfrm>
          <a:prstGeom prst="rect">
            <a:avLst/>
          </a:prstGeom>
          <a:noFill/>
        </p:spPr>
      </p:pic>
      <p:pic>
        <p:nvPicPr>
          <p:cNvPr id="8" name="Picture 2" descr="C:\Users\Пользователь\Downloads\archive-2024-04-10_14-16-52\archive\элемент 11_Монтажная область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857628"/>
            <a:ext cx="730224" cy="730224"/>
          </a:xfrm>
          <a:prstGeom prst="rect">
            <a:avLst/>
          </a:prstGeom>
          <a:noFill/>
        </p:spPr>
      </p:pic>
      <p:pic>
        <p:nvPicPr>
          <p:cNvPr id="9" name="Picture 2" descr="C:\Users\Пользователь\Downloads\archive-2024-04-10_14-16-52\archive\элемент 11_Монтажная область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500570"/>
            <a:ext cx="730224" cy="730224"/>
          </a:xfrm>
          <a:prstGeom prst="rect">
            <a:avLst/>
          </a:prstGeom>
          <a:noFill/>
        </p:spPr>
      </p:pic>
      <p:pic>
        <p:nvPicPr>
          <p:cNvPr id="10" name="Picture 2" descr="C:\Users\Пользователь\Downloads\archive-2024-04-10_14-16-52\archive\элемент 11_Монтажная область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143512"/>
            <a:ext cx="730224" cy="730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550071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научно-методической статьи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Заголовок (название статьи)</a:t>
            </a:r>
          </a:p>
        </p:txBody>
      </p:sp>
      <p:pic>
        <p:nvPicPr>
          <p:cNvPr id="3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2428868"/>
            <a:ext cx="842968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Требования к  заголовку: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Заголовок не должен включать лишние слова, общие понятия, узкоспециализированные термины, сокращенные слова, формулы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В идеале состоит из 5-7 слов без учета предлогов и союзов, максимально до 12 слов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357298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Название статьи должно отражать  тему исследования и содержание текста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44" y="5103674"/>
            <a:ext cx="885831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Примеры: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«Ресурсный центр по учебно-исследовательской деятельности –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навигатор в развитии педагогов и школьников»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«Асинхронный формат дистанционной конференции в социальной сети «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ВКонтакте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» как способ вовлечения детей в познавательную и социально значимую деятельность»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550071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научно-методической статьи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Аннотация</a:t>
            </a:r>
          </a:p>
        </p:txBody>
      </p:sp>
      <p:pic>
        <p:nvPicPr>
          <p:cNvPr id="3" name="Picture 2" descr="C:\Users\Пользователь\Desktop\Презентация Microsoft PowerPoint (2).jpg"/>
          <p:cNvPicPr>
            <a:picLocks noChangeAspect="1" noChangeArrowheads="1"/>
          </p:cNvPicPr>
          <p:nvPr/>
        </p:nvPicPr>
        <p:blipFill>
          <a:blip r:embed="rId2" cstate="print"/>
          <a:srcRect t="73959" r="75781"/>
          <a:stretch>
            <a:fillRect/>
          </a:stretch>
        </p:blipFill>
        <p:spPr bwMode="auto">
          <a:xfrm rot="10800000">
            <a:off x="6929455" y="0"/>
            <a:ext cx="2214545" cy="17859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1428736"/>
            <a:ext cx="85011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Аннотация</a:t>
            </a:r>
            <a:r>
              <a:rPr lang="ru-RU" sz="2400" dirty="0" smtClean="0"/>
              <a:t> – это краткое, обобщенное написание, </a:t>
            </a:r>
          </a:p>
          <a:p>
            <a:r>
              <a:rPr lang="ru-RU" sz="2400" dirty="0" smtClean="0"/>
              <a:t>имеющее информационное содержание.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7030A0"/>
                </a:solidFill>
              </a:rPr>
              <a:t>Цель аннотации </a:t>
            </a:r>
            <a:r>
              <a:rPr lang="ru-RU" sz="2400" dirty="0" smtClean="0"/>
              <a:t>– дать общее представление об основном содержании статьи. Она отвечает на вопрос: О чем говорится в статье.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7030A0"/>
                </a:solidFill>
              </a:rPr>
              <a:t>Объем аннотации </a:t>
            </a:r>
            <a:r>
              <a:rPr lang="ru-RU" sz="2400" dirty="0" smtClean="0"/>
              <a:t>от 2-3 до 5 предложений, ориентировочно 500 знаков с пробелами.</a:t>
            </a:r>
          </a:p>
          <a:p>
            <a:endParaRPr lang="ru-RU" sz="2400" dirty="0" smtClean="0"/>
          </a:p>
          <a:p>
            <a:r>
              <a:rPr lang="ru-RU" sz="2400" dirty="0" smtClean="0"/>
              <a:t>Текст отличается лаконичностью, четкостью, убедительностью, отсутствие второстепенной информации. Начинается фразой, в которой сформулирована главная тема статьи, но без ее повторения.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1046</Words>
  <Application>Microsoft Office PowerPoint</Application>
  <PresentationFormat>Экран (4:3)</PresentationFormat>
  <Paragraphs>178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41</cp:revision>
  <dcterms:created xsi:type="dcterms:W3CDTF">2024-04-10T09:33:55Z</dcterms:created>
  <dcterms:modified xsi:type="dcterms:W3CDTF">2024-05-22T12:57:17Z</dcterms:modified>
</cp:coreProperties>
</file>