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docProps/custom.xml" ContentType="application/vnd.openxmlformats-officedocument.custom-properties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</p:sldMasterIdLst>
  <p:notesMasterIdLst>
    <p:notesMasterId r:id="rId15"/>
  </p:notesMasterIdLst>
  <p:sldIdLst>
    <p:sldId id="256" r:id="rId5"/>
    <p:sldId id="257" r:id="rId6"/>
    <p:sldId id="258" r:id="rId7"/>
    <p:sldId id="265" r:id="rId8"/>
    <p:sldId id="266" r:id="rId9"/>
    <p:sldId id="267" r:id="rId10"/>
    <p:sldId id="259" r:id="rId11"/>
    <p:sldId id="260" r:id="rId12"/>
    <p:sldId id="262" r:id="rId13"/>
    <p:sldId id="268" r:id="rId14"/>
  </p:sldIdLst>
  <p:sldSz cx="9144000" cy="6858000" type="screen4x3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9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Rectangle 1"/>
          <p:cNvSpPr/>
          <p:nvPr/>
        </p:nvSpPr>
        <p:spPr>
          <a:xfrm>
            <a:off x="0" y="0"/>
            <a:ext cx="7560000" cy="106920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  <p:sp>
        <p:nvSpPr>
          <p:cNvPr id="165" name="CustomShape 2"/>
          <p:cNvSpPr/>
          <p:nvPr/>
        </p:nvSpPr>
        <p:spPr>
          <a:xfrm>
            <a:off x="0" y="0"/>
            <a:ext cx="7560000" cy="10692000"/>
          </a:xfrm>
          <a:custGeom>
            <a:avLst/>
            <a:gdLst/>
            <a:ahLst/>
            <a:cxnLst/>
            <a:rect l="0" t="0" r="r" b="b"/>
            <a:pathLst>
              <a:path w="21002" h="29702">
                <a:moveTo>
                  <a:pt x="4" y="0"/>
                </a:moveTo>
                <a:lnTo>
                  <a:pt x="5" y="0"/>
                </a:lnTo>
                <a:cubicBezTo>
                  <a:pt x="4" y="0"/>
                  <a:pt x="3" y="0"/>
                  <a:pt x="2" y="1"/>
                </a:cubicBezTo>
                <a:lnTo>
                  <a:pt x="1" y="2"/>
                </a:lnTo>
                <a:cubicBezTo>
                  <a:pt x="0" y="3"/>
                  <a:pt x="0" y="4"/>
                  <a:pt x="0" y="5"/>
                </a:cubicBezTo>
                <a:lnTo>
                  <a:pt x="0" y="29696"/>
                </a:lnTo>
                <a:lnTo>
                  <a:pt x="0" y="29696"/>
                </a:lnTo>
                <a:cubicBezTo>
                  <a:pt x="0" y="29697"/>
                  <a:pt x="0" y="29698"/>
                  <a:pt x="1" y="29699"/>
                </a:cubicBezTo>
                <a:lnTo>
                  <a:pt x="2" y="29700"/>
                </a:lnTo>
                <a:cubicBezTo>
                  <a:pt x="3" y="29701"/>
                  <a:pt x="4" y="29701"/>
                  <a:pt x="5" y="29701"/>
                </a:cubicBezTo>
                <a:lnTo>
                  <a:pt x="20996" y="29701"/>
                </a:lnTo>
                <a:lnTo>
                  <a:pt x="20996" y="29701"/>
                </a:lnTo>
                <a:cubicBezTo>
                  <a:pt x="20997" y="29701"/>
                  <a:pt x="20998" y="29701"/>
                  <a:pt x="20999" y="29700"/>
                </a:cubicBezTo>
                <a:lnTo>
                  <a:pt x="21000" y="29699"/>
                </a:lnTo>
                <a:cubicBezTo>
                  <a:pt x="21001" y="29698"/>
                  <a:pt x="21001" y="29697"/>
                  <a:pt x="21001" y="29696"/>
                </a:cubicBezTo>
                <a:lnTo>
                  <a:pt x="21001" y="4"/>
                </a:lnTo>
                <a:lnTo>
                  <a:pt x="21001" y="5"/>
                </a:lnTo>
                <a:lnTo>
                  <a:pt x="21001" y="5"/>
                </a:lnTo>
                <a:cubicBezTo>
                  <a:pt x="21001" y="4"/>
                  <a:pt x="21001" y="3"/>
                  <a:pt x="21000" y="2"/>
                </a:cubicBezTo>
                <a:lnTo>
                  <a:pt x="20999" y="1"/>
                </a:lnTo>
                <a:cubicBezTo>
                  <a:pt x="20998" y="0"/>
                  <a:pt x="20997" y="0"/>
                  <a:pt x="20996" y="0"/>
                </a:cubicBezTo>
                <a:lnTo>
                  <a:pt x="4" y="0"/>
                </a:lnTo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6" name="CustomShape 3"/>
          <p:cNvSpPr/>
          <p:nvPr/>
        </p:nvSpPr>
        <p:spPr>
          <a:xfrm>
            <a:off x="0" y="0"/>
            <a:ext cx="3276000" cy="5364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7" name="PlaceHolder 4"/>
          <p:cNvSpPr>
            <a:spLocks noGrp="1"/>
          </p:cNvSpPr>
          <p:nvPr>
            <p:ph type="dt"/>
          </p:nvPr>
        </p:nvSpPr>
        <p:spPr>
          <a:xfrm>
            <a:off x="4282200" y="0"/>
            <a:ext cx="3273840" cy="53460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pPr marL="215640" indent="-215640" algn="r">
              <a:lnSpc>
                <a:spcPct val="100000"/>
              </a:lnSpc>
            </a:pPr>
            <a:r>
              <a:rPr lang="ru-RU" sz="1200" b="0" strike="noStrike" spc="-1">
                <a:solidFill>
                  <a:srgbClr val="000000"/>
                </a:solidFill>
                <a:latin typeface="Times New Roman"/>
              </a:rPr>
              <a:t>10.03.23</a:t>
            </a:r>
            <a:endParaRPr lang="ru-RU" sz="1200" b="0" strike="noStrike" spc="-1">
              <a:latin typeface="Times New Roman"/>
            </a:endParaRPr>
          </a:p>
        </p:txBody>
      </p:sp>
      <p:sp>
        <p:nvSpPr>
          <p:cNvPr id="168" name="PlaceHolder 5"/>
          <p:cNvSpPr>
            <a:spLocks noGrp="1" noRot="1" noChangeAspect="1"/>
          </p:cNvSpPr>
          <p:nvPr>
            <p:ph type="sldImg"/>
          </p:nvPr>
        </p:nvSpPr>
        <p:spPr>
          <a:xfrm>
            <a:off x="756000" y="1336320"/>
            <a:ext cx="6046200" cy="360684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r>
              <a:rPr lang="ru-RU" sz="5140" b="0" strike="noStrike" spc="-1">
                <a:solidFill>
                  <a:srgbClr val="000000"/>
                </a:solidFill>
                <a:latin typeface="Corbel"/>
              </a:rPr>
              <a:t>Для перемещения страницы щёлкните мышью</a:t>
            </a:r>
          </a:p>
        </p:txBody>
      </p:sp>
      <p:sp>
        <p:nvSpPr>
          <p:cNvPr id="169" name="PlaceHolder 6"/>
          <p:cNvSpPr>
            <a:spLocks noGrp="1"/>
          </p:cNvSpPr>
          <p:nvPr>
            <p:ph type="body"/>
          </p:nvPr>
        </p:nvSpPr>
        <p:spPr>
          <a:xfrm>
            <a:off x="756000" y="5145120"/>
            <a:ext cx="6046560" cy="420804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r>
              <a:rPr lang="ru-RU" sz="2460" b="0" strike="noStrike" spc="-1">
                <a:solidFill>
                  <a:srgbClr val="000000"/>
                </a:solidFill>
                <a:latin typeface="Times New Roman"/>
              </a:rPr>
              <a:t>Для правки формата примечаний щёлкните мышью</a:t>
            </a:r>
          </a:p>
        </p:txBody>
      </p:sp>
      <p:sp>
        <p:nvSpPr>
          <p:cNvPr id="170" name="CustomShape 7"/>
          <p:cNvSpPr/>
          <p:nvPr/>
        </p:nvSpPr>
        <p:spPr>
          <a:xfrm>
            <a:off x="0" y="10155600"/>
            <a:ext cx="3276000" cy="5364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1" name="PlaceHolder 8"/>
          <p:cNvSpPr>
            <a:spLocks noGrp="1"/>
          </p:cNvSpPr>
          <p:nvPr>
            <p:ph type="sldNum"/>
          </p:nvPr>
        </p:nvSpPr>
        <p:spPr>
          <a:xfrm>
            <a:off x="4282200" y="10155600"/>
            <a:ext cx="3273840" cy="534600"/>
          </a:xfrm>
          <a:prstGeom prst="rect">
            <a:avLst/>
          </a:prstGeom>
        </p:spPr>
        <p:txBody>
          <a:bodyPr lIns="90000" tIns="46800" rIns="90000" bIns="46800" anchor="b">
            <a:noAutofit/>
          </a:bodyPr>
          <a:lstStyle/>
          <a:p>
            <a:pPr marL="215640" indent="-215640" algn="r">
              <a:lnSpc>
                <a:spcPct val="100000"/>
              </a:lnSpc>
            </a:pPr>
            <a:fld id="{4D564399-7C27-4EC6-AC47-80F3AB463768}" type="slidenum">
              <a:rPr lang="ru-RU" sz="1200" b="0" strike="noStrike" spc="-1">
                <a:solidFill>
                  <a:srgbClr val="000000"/>
                </a:solidFill>
                <a:latin typeface="Times New Roman"/>
              </a:rPr>
              <a:pPr marL="215640" indent="-215640" algn="r">
                <a:lnSpc>
                  <a:spcPct val="100000"/>
                </a:lnSpc>
              </a:pPr>
              <a:t>‹#›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CustomShape 1"/>
          <p:cNvSpPr/>
          <p:nvPr/>
        </p:nvSpPr>
        <p:spPr>
          <a:xfrm>
            <a:off x="4282200" y="0"/>
            <a:ext cx="3274200" cy="534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noAutofit/>
          </a:bodyPr>
          <a:lstStyle/>
          <a:p>
            <a:pPr marL="215640" indent="-215640" algn="r">
              <a:lnSpc>
                <a:spcPct val="100000"/>
              </a:lnSpc>
            </a:pPr>
            <a:r>
              <a:rPr lang="ru-RU" sz="1200" b="0" strike="noStrike" spc="-1">
                <a:solidFill>
                  <a:srgbClr val="000000"/>
                </a:solidFill>
                <a:latin typeface="Times New Roman"/>
              </a:rPr>
              <a:t>10.03.23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209" name="CustomShape 2"/>
          <p:cNvSpPr/>
          <p:nvPr/>
        </p:nvSpPr>
        <p:spPr>
          <a:xfrm>
            <a:off x="4282200" y="10155600"/>
            <a:ext cx="3273840" cy="534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marL="215640" indent="-215640" algn="r">
              <a:lnSpc>
                <a:spcPct val="100000"/>
              </a:lnSpc>
            </a:pPr>
            <a:fld id="{D044CEF4-6856-40B9-8AD8-66F84B2D83C7}" type="slidenum">
              <a:rPr lang="ru-RU" sz="1200" b="0" strike="noStrike" spc="-1">
                <a:solidFill>
                  <a:srgbClr val="000000"/>
                </a:solidFill>
                <a:latin typeface="Times New Roman"/>
              </a:rPr>
              <a:pPr marL="215640" indent="-215640" algn="r">
                <a:lnSpc>
                  <a:spcPct val="100000"/>
                </a:lnSpc>
              </a:pPr>
              <a:t>1</a:t>
            </a:fld>
            <a:endParaRPr lang="ru-RU" sz="1200" b="0" strike="noStrike" spc="-1">
              <a:latin typeface="Arial"/>
            </a:endParaRPr>
          </a:p>
        </p:txBody>
      </p:sp>
      <p:sp>
        <p:nvSpPr>
          <p:cNvPr id="210" name="PlaceHolder 3"/>
          <p:cNvSpPr>
            <a:spLocks noGrp="1" noRot="1" noChangeAspect="1"/>
          </p:cNvSpPr>
          <p:nvPr>
            <p:ph type="sldImg"/>
          </p:nvPr>
        </p:nvSpPr>
        <p:spPr>
          <a:xfrm>
            <a:off x="756000" y="1336320"/>
            <a:ext cx="6048000" cy="3608640"/>
          </a:xfrm>
          <a:prstGeom prst="rect">
            <a:avLst/>
          </a:prstGeom>
        </p:spPr>
      </p:sp>
      <p:sp>
        <p:nvSpPr>
          <p:cNvPr id="211" name="PlaceHolder 4"/>
          <p:cNvSpPr>
            <a:spLocks noGrp="1"/>
          </p:cNvSpPr>
          <p:nvPr>
            <p:ph type="body"/>
          </p:nvPr>
        </p:nvSpPr>
        <p:spPr>
          <a:xfrm>
            <a:off x="756000" y="5145120"/>
            <a:ext cx="6048000" cy="4209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246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12" name="CustomShape 5"/>
          <p:cNvSpPr/>
          <p:nvPr/>
        </p:nvSpPr>
        <p:spPr>
          <a:xfrm>
            <a:off x="4282200" y="10155240"/>
            <a:ext cx="3276000" cy="5364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r"/>
            <a:fld id="{96089126-C2D3-4A01-8239-659DA655AEBB}" type="slidenum">
              <a:rPr lang="ru-RU" sz="1200" b="0" strike="noStrike" spc="-1">
                <a:solidFill>
                  <a:srgbClr val="000000"/>
                </a:solidFill>
                <a:latin typeface="Arial"/>
              </a:rPr>
              <a:pPr algn="r"/>
              <a:t>1</a:t>
            </a:fld>
            <a:endParaRPr lang="ru-RU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5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0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1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2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4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6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9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0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1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2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3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latin typeface="Calibri"/>
              </a:rPr>
              <a:t>Образец заголовка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A66DDA8A-66FD-4A79-AD3F-45F1B8ADC405}" type="datetime">
              <a:rPr lang="ru-RU" sz="1200" b="0" strike="noStrike" spc="-1">
                <a:solidFill>
                  <a:srgbClr val="8B8B8B"/>
                </a:solidFill>
                <a:latin typeface="Calibri"/>
              </a:rPr>
              <a:pPr>
                <a:lnSpc>
                  <a:spcPct val="100000"/>
                </a:lnSpc>
              </a:pPr>
              <a:t>23.03.2023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24057B6B-330A-46D5-B465-829B8CF11763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latin typeface="Calibri"/>
              </a:rPr>
              <a:t>Образец заголовка</a:t>
            </a: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Образец текста</a:t>
            </a:r>
          </a:p>
          <a:p>
            <a:pPr marL="743040" lvl="1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Второй уровень</a:t>
            </a:r>
          </a:p>
          <a:p>
            <a:pPr marL="1143000" lvl="2" indent="-2282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</a:rPr>
              <a:t>Третий уровень</a:t>
            </a:r>
          </a:p>
          <a:p>
            <a:pPr marL="1600200" lvl="3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Четвертый уровень</a:t>
            </a:r>
          </a:p>
          <a:p>
            <a:pPr marL="2057400" lvl="4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Пятый уровень</a:t>
            </a:r>
          </a:p>
        </p:txBody>
      </p:sp>
      <p:sp>
        <p:nvSpPr>
          <p:cNvPr id="43" name="PlaceHolder 3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2485A7C9-D5A9-449A-825C-5C09E072C0A8}" type="datetime">
              <a:rPr lang="ru-RU" sz="1200" b="0" strike="noStrike" spc="-1">
                <a:solidFill>
                  <a:srgbClr val="8B8B8B"/>
                </a:solidFill>
                <a:latin typeface="Calibri"/>
              </a:rPr>
              <a:pPr>
                <a:lnSpc>
                  <a:spcPct val="100000"/>
                </a:lnSpc>
              </a:pPr>
              <a:t>23.03.2023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25EE405A-2359-4706-A6DA-B5DD9453F072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F8FF26FE-6496-43EC-857C-D0F5FC0412E2}" type="datetime">
              <a:rPr lang="ru-RU" sz="1200" b="0" strike="noStrike" spc="-1">
                <a:solidFill>
                  <a:srgbClr val="8B8B8B"/>
                </a:solidFill>
                <a:latin typeface="Calibri"/>
              </a:rPr>
              <a:pPr>
                <a:lnSpc>
                  <a:spcPct val="100000"/>
                </a:lnSpc>
              </a:pPr>
              <a:t>23.03.2023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D27F7D48-40F1-46A7-AA4D-E5AF44AC1E76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Для правки текста заглавия щёлкните мышью</a:t>
            </a:r>
          </a:p>
        </p:txBody>
      </p:sp>
      <p:sp>
        <p:nvSpPr>
          <p:cNvPr id="86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Picture 1"/>
          <p:cNvPicPr/>
          <p:nvPr/>
        </p:nvPicPr>
        <p:blipFill>
          <a:blip r:embed="rId14" cstate="print"/>
          <a:stretch/>
        </p:blipFill>
        <p:spPr>
          <a:xfrm>
            <a:off x="-1302120" y="-1725480"/>
            <a:ext cx="6573960" cy="10204200"/>
          </a:xfrm>
          <a:prstGeom prst="rect">
            <a:avLst/>
          </a:prstGeom>
          <a:ln>
            <a:noFill/>
          </a:ln>
        </p:spPr>
      </p:pic>
      <p:pic>
        <p:nvPicPr>
          <p:cNvPr id="124" name="Picture 2"/>
          <p:cNvPicPr/>
          <p:nvPr/>
        </p:nvPicPr>
        <p:blipFill>
          <a:blip r:embed="rId15" cstate="print"/>
          <a:stretch/>
        </p:blipFill>
        <p:spPr>
          <a:xfrm>
            <a:off x="4772520" y="1305000"/>
            <a:ext cx="1321200" cy="689040"/>
          </a:xfrm>
          <a:prstGeom prst="rect">
            <a:avLst/>
          </a:prstGeom>
          <a:ln>
            <a:noFill/>
          </a:ln>
        </p:spPr>
      </p:pic>
      <p:sp>
        <p:nvSpPr>
          <p:cNvPr id="125" name="Line 1"/>
          <p:cNvSpPr/>
          <p:nvPr/>
        </p:nvSpPr>
        <p:spPr>
          <a:xfrm>
            <a:off x="4851000" y="4233960"/>
            <a:ext cx="3763440" cy="1440"/>
          </a:xfrm>
          <a:prstGeom prst="line">
            <a:avLst/>
          </a:prstGeom>
          <a:ln w="6480" cap="sq">
            <a:solidFill>
              <a:srgbClr val="C64847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6" name="PlaceHolder 2"/>
          <p:cNvSpPr>
            <a:spLocks noGrp="1"/>
          </p:cNvSpPr>
          <p:nvPr>
            <p:ph type="title"/>
          </p:nvPr>
        </p:nvSpPr>
        <p:spPr>
          <a:xfrm>
            <a:off x="628200" y="365040"/>
            <a:ext cx="7884720" cy="132408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r>
              <a:rPr lang="ru-RU" sz="5140" b="0" strike="noStrike" spc="-1">
                <a:solidFill>
                  <a:srgbClr val="000000"/>
                </a:solidFill>
                <a:latin typeface="Corbel"/>
              </a:rPr>
              <a:t>Для правки текста заглавия щёлкните мышью</a:t>
            </a:r>
          </a:p>
        </p:txBody>
      </p:sp>
      <p:sp>
        <p:nvSpPr>
          <p:cNvPr id="127" name="PlaceHolder 3"/>
          <p:cNvSpPr>
            <a:spLocks noGrp="1"/>
          </p:cNvSpPr>
          <p:nvPr>
            <p:ph type="body"/>
          </p:nvPr>
        </p:nvSpPr>
        <p:spPr>
          <a:xfrm>
            <a:off x="628200" y="1825200"/>
            <a:ext cx="7884720" cy="43498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 marL="342720" indent="-342720">
              <a:spcBef>
                <a:spcPts val="998"/>
              </a:spcBef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</a:p>
          <a:p>
            <a:pPr marL="342720" lvl="1" indent="-342720">
              <a:spcBef>
                <a:spcPts val="998"/>
              </a:spcBef>
              <a:buClr>
                <a:srgbClr val="000000"/>
              </a:buClr>
              <a:buFont typeface="Times New Roman"/>
              <a:buChar char="–"/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Второй уровень структуры</a:t>
            </a:r>
          </a:p>
          <a:p>
            <a:pPr marL="342720" lvl="2" indent="-342720">
              <a:spcBef>
                <a:spcPts val="998"/>
              </a:spcBef>
              <a:buClr>
                <a:srgbClr val="000000"/>
              </a:buClr>
              <a:buFont typeface="Times New Roman"/>
              <a:buChar char="•"/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Третий уровень структуры</a:t>
            </a:r>
          </a:p>
          <a:p>
            <a:pPr marL="342720" lvl="3" indent="-342720">
              <a:spcBef>
                <a:spcPts val="998"/>
              </a:spcBef>
              <a:buClr>
                <a:srgbClr val="000000"/>
              </a:buClr>
              <a:buFont typeface="Times New Roman"/>
              <a:buChar char="–"/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</a:p>
          <a:p>
            <a:pPr marL="342720" lvl="4" indent="-342720">
              <a:spcBef>
                <a:spcPts val="998"/>
              </a:spcBef>
              <a:buClr>
                <a:srgbClr val="000000"/>
              </a:buClr>
              <a:buFont typeface="Times New Roman"/>
              <a:buChar char="»"/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Пятый уровень структуры</a:t>
            </a:r>
          </a:p>
          <a:p>
            <a:pPr marL="342720" lvl="5" indent="-342720">
              <a:spcBef>
                <a:spcPts val="998"/>
              </a:spcBef>
              <a:buClr>
                <a:srgbClr val="000000"/>
              </a:buClr>
              <a:buFont typeface="Times New Roman"/>
              <a:buChar char="»"/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Шестой уровень структуры</a:t>
            </a:r>
          </a:p>
          <a:p>
            <a:pPr marL="342720" lvl="6" indent="-342720">
              <a:spcBef>
                <a:spcPts val="998"/>
              </a:spcBef>
              <a:buClr>
                <a:srgbClr val="000000"/>
              </a:buClr>
              <a:buFont typeface="Times New Roman"/>
              <a:buChar char="»"/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Picture 2"/>
          <p:cNvPicPr/>
          <p:nvPr/>
        </p:nvPicPr>
        <p:blipFill>
          <a:blip r:embed="rId3" cstate="print"/>
          <a:stretch/>
        </p:blipFill>
        <p:spPr>
          <a:xfrm>
            <a:off x="-265320" y="3591000"/>
            <a:ext cx="3634560" cy="1230120"/>
          </a:xfrm>
          <a:prstGeom prst="rect">
            <a:avLst/>
          </a:prstGeom>
          <a:ln>
            <a:noFill/>
          </a:ln>
        </p:spPr>
      </p:pic>
      <p:pic>
        <p:nvPicPr>
          <p:cNvPr id="173" name="Picture 4"/>
          <p:cNvPicPr/>
          <p:nvPr/>
        </p:nvPicPr>
        <p:blipFill>
          <a:blip r:embed="rId4" cstate="print"/>
          <a:stretch/>
        </p:blipFill>
        <p:spPr>
          <a:xfrm>
            <a:off x="4060800" y="260280"/>
            <a:ext cx="5083200" cy="865080"/>
          </a:xfrm>
          <a:prstGeom prst="rect">
            <a:avLst/>
          </a:prstGeom>
          <a:ln>
            <a:noFill/>
          </a:ln>
        </p:spPr>
      </p:pic>
      <p:pic>
        <p:nvPicPr>
          <p:cNvPr id="174" name="Picture 5"/>
          <p:cNvPicPr/>
          <p:nvPr/>
        </p:nvPicPr>
        <p:blipFill>
          <a:blip r:embed="rId5" cstate="print"/>
          <a:stretch/>
        </p:blipFill>
        <p:spPr>
          <a:xfrm>
            <a:off x="6450120" y="4282920"/>
            <a:ext cx="2358360" cy="1590840"/>
          </a:xfrm>
          <a:prstGeom prst="rect">
            <a:avLst/>
          </a:prstGeom>
          <a:ln>
            <a:noFill/>
          </a:ln>
        </p:spPr>
      </p:pic>
      <p:pic>
        <p:nvPicPr>
          <p:cNvPr id="175" name="Picture 6"/>
          <p:cNvPicPr/>
          <p:nvPr/>
        </p:nvPicPr>
        <p:blipFill>
          <a:blip r:embed="rId6" cstate="print"/>
          <a:stretch/>
        </p:blipFill>
        <p:spPr>
          <a:xfrm>
            <a:off x="3528000" y="4578480"/>
            <a:ext cx="5262480" cy="1242720"/>
          </a:xfrm>
          <a:prstGeom prst="rect">
            <a:avLst/>
          </a:prstGeom>
          <a:ln>
            <a:noFill/>
          </a:ln>
        </p:spPr>
      </p:pic>
      <p:pic>
        <p:nvPicPr>
          <p:cNvPr id="176" name="Picture 7"/>
          <p:cNvPicPr/>
          <p:nvPr/>
        </p:nvPicPr>
        <p:blipFill>
          <a:blip r:embed="rId7" cstate="print"/>
          <a:stretch/>
        </p:blipFill>
        <p:spPr>
          <a:xfrm>
            <a:off x="869040" y="907920"/>
            <a:ext cx="3066840" cy="4048200"/>
          </a:xfrm>
          <a:prstGeom prst="rect">
            <a:avLst/>
          </a:prstGeom>
          <a:ln>
            <a:noFill/>
          </a:ln>
        </p:spPr>
      </p:pic>
      <p:pic>
        <p:nvPicPr>
          <p:cNvPr id="177" name="Picture 8"/>
          <p:cNvPicPr/>
          <p:nvPr/>
        </p:nvPicPr>
        <p:blipFill>
          <a:blip r:embed="rId8" cstate="print"/>
          <a:stretch/>
        </p:blipFill>
        <p:spPr>
          <a:xfrm>
            <a:off x="360000" y="864000"/>
            <a:ext cx="3985920" cy="4215600"/>
          </a:xfrm>
          <a:prstGeom prst="rect">
            <a:avLst/>
          </a:prstGeom>
          <a:ln>
            <a:noFill/>
          </a:ln>
        </p:spPr>
      </p:pic>
      <p:sp>
        <p:nvSpPr>
          <p:cNvPr id="178" name="CustomShape 1"/>
          <p:cNvSpPr/>
          <p:nvPr/>
        </p:nvSpPr>
        <p:spPr>
          <a:xfrm>
            <a:off x="4536000" y="1224000"/>
            <a:ext cx="4464000" cy="3024000"/>
          </a:xfrm>
          <a:custGeom>
            <a:avLst/>
            <a:gdLst/>
            <a:ahLst/>
            <a:cxnLst/>
            <a:rect l="0" t="0" r="r" b="b"/>
            <a:pathLst>
              <a:path w="12402" h="8402">
                <a:moveTo>
                  <a:pt x="1400" y="0"/>
                </a:moveTo>
                <a:lnTo>
                  <a:pt x="1400" y="0"/>
                </a:lnTo>
                <a:cubicBezTo>
                  <a:pt x="1154" y="0"/>
                  <a:pt x="913" y="65"/>
                  <a:pt x="700" y="188"/>
                </a:cubicBezTo>
                <a:cubicBezTo>
                  <a:pt x="487" y="310"/>
                  <a:pt x="310" y="487"/>
                  <a:pt x="188" y="700"/>
                </a:cubicBezTo>
                <a:cubicBezTo>
                  <a:pt x="65" y="913"/>
                  <a:pt x="0" y="1154"/>
                  <a:pt x="0" y="1400"/>
                </a:cubicBezTo>
                <a:lnTo>
                  <a:pt x="0" y="7000"/>
                </a:lnTo>
                <a:lnTo>
                  <a:pt x="0" y="7001"/>
                </a:lnTo>
                <a:cubicBezTo>
                  <a:pt x="0" y="7247"/>
                  <a:pt x="65" y="7488"/>
                  <a:pt x="188" y="7701"/>
                </a:cubicBezTo>
                <a:cubicBezTo>
                  <a:pt x="310" y="7914"/>
                  <a:pt x="487" y="8091"/>
                  <a:pt x="700" y="8213"/>
                </a:cubicBezTo>
                <a:cubicBezTo>
                  <a:pt x="913" y="8336"/>
                  <a:pt x="1154" y="8401"/>
                  <a:pt x="1400" y="8401"/>
                </a:cubicBezTo>
                <a:lnTo>
                  <a:pt x="11000" y="8401"/>
                </a:lnTo>
                <a:lnTo>
                  <a:pt x="11001" y="8401"/>
                </a:lnTo>
                <a:cubicBezTo>
                  <a:pt x="11247" y="8401"/>
                  <a:pt x="11488" y="8336"/>
                  <a:pt x="11701" y="8213"/>
                </a:cubicBezTo>
                <a:cubicBezTo>
                  <a:pt x="11914" y="8091"/>
                  <a:pt x="12091" y="7914"/>
                  <a:pt x="12213" y="7701"/>
                </a:cubicBezTo>
                <a:cubicBezTo>
                  <a:pt x="12336" y="7488"/>
                  <a:pt x="12401" y="7247"/>
                  <a:pt x="12401" y="7001"/>
                </a:cubicBezTo>
                <a:lnTo>
                  <a:pt x="12400" y="1400"/>
                </a:lnTo>
                <a:lnTo>
                  <a:pt x="12401" y="1400"/>
                </a:lnTo>
                <a:lnTo>
                  <a:pt x="12401" y="1400"/>
                </a:lnTo>
                <a:cubicBezTo>
                  <a:pt x="12401" y="1154"/>
                  <a:pt x="12336" y="913"/>
                  <a:pt x="12213" y="700"/>
                </a:cubicBezTo>
                <a:cubicBezTo>
                  <a:pt x="12091" y="487"/>
                  <a:pt x="11914" y="310"/>
                  <a:pt x="11701" y="188"/>
                </a:cubicBezTo>
                <a:cubicBezTo>
                  <a:pt x="11488" y="65"/>
                  <a:pt x="11247" y="0"/>
                  <a:pt x="11001" y="0"/>
                </a:cubicBezTo>
                <a:lnTo>
                  <a:pt x="1400" y="0"/>
                </a:lnTo>
              </a:path>
            </a:pathLst>
          </a:custGeom>
          <a:gradFill rotWithShape="0">
            <a:gsLst>
              <a:gs pos="0">
                <a:srgbClr val="DDE8CB"/>
              </a:gs>
              <a:gs pos="100000">
                <a:srgbClr val="FFD7D7"/>
              </a:gs>
            </a:gsLst>
            <a:lin ang="3600000"/>
          </a:gra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/>
            <a:endParaRPr lang="ru-RU" sz="2400" b="0" strike="noStrike" spc="-1">
              <a:solidFill>
                <a:srgbClr val="000000"/>
              </a:solidFill>
              <a:latin typeface="Tinos"/>
            </a:endParaRPr>
          </a:p>
          <a:p>
            <a:pPr algn="ctr"/>
            <a:r>
              <a:rPr lang="ru-RU" sz="2400" b="0" strike="noStrike" spc="-1">
                <a:solidFill>
                  <a:srgbClr val="000000"/>
                </a:solidFill>
                <a:latin typeface="Tinos"/>
              </a:rPr>
              <a:t>Открытый мастер-класс </a:t>
            </a:r>
          </a:p>
          <a:p>
            <a:pPr algn="ctr"/>
            <a:r>
              <a:rPr lang="ru-RU" sz="2400" b="0" strike="noStrike" spc="-1">
                <a:solidFill>
                  <a:srgbClr val="000000"/>
                </a:solidFill>
                <a:latin typeface="Tinos"/>
              </a:rPr>
              <a:t>«Новые формы организации </a:t>
            </a:r>
          </a:p>
          <a:p>
            <a:pPr algn="ctr"/>
            <a:r>
              <a:rPr lang="ru-RU" sz="2400" b="0" strike="noStrike" spc="-1">
                <a:solidFill>
                  <a:srgbClr val="000000"/>
                </a:solidFill>
                <a:latin typeface="Tinos"/>
              </a:rPr>
              <a:t>обучения и воспитания детей в</a:t>
            </a:r>
          </a:p>
          <a:p>
            <a:pPr algn="ctr"/>
            <a:r>
              <a:rPr lang="ru-RU" sz="2400" b="0" strike="noStrike" spc="-1">
                <a:solidFill>
                  <a:srgbClr val="000000"/>
                </a:solidFill>
                <a:latin typeface="Tinos"/>
              </a:rPr>
              <a:t>дополнительном образовании»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ЗАКЛЮЧЕНИЕ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747688"/>
          </a:xfrm>
        </p:spPr>
        <p:txBody>
          <a:bodyPr/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Таким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образом, кейс-технология может занять достойное место среди других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технологий в обучении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 будет способствовать адаптации детей  к жизни в быстроменяющемся мире.</a:t>
            </a: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Кейс-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технологии возможно применять в при изучении различных предметов, любой направленности, возможно применение их в бизнесе,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сфере экономики.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TextShape 1"/>
          <p:cNvSpPr txBox="1"/>
          <p:nvPr/>
        </p:nvSpPr>
        <p:spPr>
          <a:xfrm>
            <a:off x="457200" y="332640"/>
            <a:ext cx="8506800" cy="295200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4400" b="0" strike="noStrike" spc="-1" dirty="0" smtClean="0">
                <a:solidFill>
                  <a:srgbClr val="000000"/>
                </a:solidFill>
                <a:latin typeface="Times New Roman"/>
              </a:rPr>
              <a:t>Тема:</a:t>
            </a:r>
            <a:r>
              <a:rPr dirty="0"/>
              <a:t/>
            </a:r>
            <a:br>
              <a:rPr dirty="0"/>
            </a:br>
            <a:r>
              <a:rPr lang="ru-RU" sz="4400" b="0" strike="noStrike" spc="-1" dirty="0">
                <a:solidFill>
                  <a:srgbClr val="000000"/>
                </a:solidFill>
                <a:latin typeface="Times New Roman"/>
              </a:rPr>
              <a:t>«Применение </a:t>
            </a:r>
            <a:r>
              <a:rPr lang="ru-RU" sz="4400" b="0" strike="noStrike" spc="-1" dirty="0" err="1">
                <a:solidFill>
                  <a:srgbClr val="000000"/>
                </a:solidFill>
                <a:latin typeface="Times New Roman"/>
              </a:rPr>
              <a:t>кейс-технологии</a:t>
            </a:r>
            <a:r>
              <a:rPr lang="ru-RU" sz="4400" b="0" strike="noStrike" spc="-1" dirty="0">
                <a:solidFill>
                  <a:srgbClr val="000000"/>
                </a:solidFill>
                <a:latin typeface="Times New Roman"/>
              </a:rPr>
              <a:t> на занятии по программе «</a:t>
            </a:r>
            <a:r>
              <a:rPr lang="ru-RU" sz="4400" b="0" strike="noStrike" spc="-1" dirty="0" err="1">
                <a:solidFill>
                  <a:srgbClr val="000000"/>
                </a:solidFill>
                <a:latin typeface="Times New Roman"/>
              </a:rPr>
              <a:t>Экспериментариум</a:t>
            </a:r>
            <a:r>
              <a:rPr lang="ru-RU" sz="4400" b="0" strike="noStrike" spc="-1" dirty="0">
                <a:solidFill>
                  <a:srgbClr val="000000"/>
                </a:solidFill>
                <a:latin typeface="Times New Roman"/>
              </a:rPr>
              <a:t>»</a:t>
            </a:r>
            <a:endParaRPr lang="ru-RU" sz="4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80" name="Picture 2"/>
          <p:cNvPicPr/>
          <p:nvPr/>
        </p:nvPicPr>
        <p:blipFill>
          <a:blip r:embed="rId2" cstate="print"/>
          <a:srcRect t="46336" r="1642"/>
          <a:stretch/>
        </p:blipFill>
        <p:spPr>
          <a:xfrm>
            <a:off x="563760" y="3312360"/>
            <a:ext cx="7114320" cy="2910960"/>
          </a:xfrm>
          <a:prstGeom prst="rect">
            <a:avLst/>
          </a:prstGeom>
          <a:ln>
            <a:noFill/>
          </a:ln>
        </p:spPr>
      </p:pic>
      <p:sp>
        <p:nvSpPr>
          <p:cNvPr id="181" name="TextShape 2"/>
          <p:cNvSpPr txBox="1"/>
          <p:nvPr/>
        </p:nvSpPr>
        <p:spPr>
          <a:xfrm>
            <a:off x="1371600" y="3886200"/>
            <a:ext cx="6400440" cy="175212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TextShape 1"/>
          <p:cNvSpPr txBox="1"/>
          <p:nvPr/>
        </p:nvSpPr>
        <p:spPr>
          <a:xfrm>
            <a:off x="395640" y="476640"/>
            <a:ext cx="6336600" cy="252000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83500" lnSpcReduction="20000"/>
          </a:bodyPr>
          <a:lstStyle/>
          <a:p>
            <a:pPr>
              <a:lnSpc>
                <a:spcPct val="100000"/>
              </a:lnSpc>
            </a:pPr>
            <a:r>
              <a:rPr lang="ru-RU" sz="2700" b="1" strike="noStrike" spc="-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Кейс-технология</a:t>
            </a:r>
            <a:r>
              <a:rPr lang="ru-RU" sz="2700" b="0" strike="noStrike" spc="-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– это метод активного проблемно ситуативного анализа, основанный на обучении путём решения конкретных задач-ситуаций (кейсов). 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/>
            </a:r>
            <a:br>
              <a:rPr dirty="0">
                <a:latin typeface="Times New Roman" pitchFamily="18" charset="0"/>
                <a:cs typeface="Times New Roman" pitchFamily="18" charset="0"/>
              </a:rPr>
            </a:b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</a:pPr>
            <a:r>
              <a:rPr lang="ru-RU" sz="2700" b="0" strike="noStrike" spc="-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Сasus</a:t>
            </a:r>
            <a:r>
              <a:rPr lang="ru-RU" sz="2700" b="0" strike="noStrike" spc="-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b="0" strike="noStrike" spc="-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(лат.) – запутанный необычный случай; 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/>
            </a:r>
            <a:br>
              <a:rPr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b="0" strike="noStrike" spc="-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case</a:t>
            </a:r>
            <a:r>
              <a:rPr lang="ru-RU" sz="2700" b="0" strike="noStrike" spc="-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700" b="0" strike="noStrike" spc="-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анг</a:t>
            </a:r>
            <a:r>
              <a:rPr lang="ru-RU" sz="2700" b="0" strike="noStrike" spc="-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.) – портфель, чемоданчик.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/>
            </a:r>
            <a:br>
              <a:rPr dirty="0">
                <a:latin typeface="Times New Roman" pitchFamily="18" charset="0"/>
                <a:cs typeface="Times New Roman" pitchFamily="18" charset="0"/>
              </a:rPr>
            </a:br>
            <a:endParaRPr lang="ru-RU" sz="2700" b="0" strike="noStrike" spc="-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3" name="TextShape 2"/>
          <p:cNvSpPr txBox="1"/>
          <p:nvPr/>
        </p:nvSpPr>
        <p:spPr>
          <a:xfrm>
            <a:off x="457200" y="3213000"/>
            <a:ext cx="8229240" cy="28825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b="0" strike="noStrike" spc="-1">
                <a:solidFill>
                  <a:srgbClr val="000000"/>
                </a:solidFill>
                <a:latin typeface="Times New Roman"/>
              </a:rPr>
              <a:t>Суть «кейс» - технологии заключается в создании и комплектации </a:t>
            </a:r>
            <a:r>
              <a:rPr lang="ru-RU" sz="2400" b="1" strike="noStrike" spc="-1">
                <a:solidFill>
                  <a:srgbClr val="000000"/>
                </a:solidFill>
                <a:latin typeface="Times New Roman"/>
              </a:rPr>
              <a:t>специально разработанных учебно-методических материалов </a:t>
            </a:r>
            <a:r>
              <a:rPr lang="ru-RU" sz="2400" b="0" strike="noStrike" spc="-1">
                <a:solidFill>
                  <a:srgbClr val="000000"/>
                </a:solidFill>
                <a:latin typeface="Times New Roman"/>
              </a:rPr>
              <a:t>в специальный набор (кейс) и их передаче (пересылке) обучающимся. </a:t>
            </a:r>
            <a:endParaRPr lang="ru-RU" sz="24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b="0" strike="noStrike" spc="-1">
                <a:solidFill>
                  <a:srgbClr val="000000"/>
                </a:solidFill>
                <a:latin typeface="Times New Roman"/>
              </a:rPr>
              <a:t>Кейс - технологии относят к </a:t>
            </a:r>
            <a:r>
              <a:rPr lang="ru-RU" sz="2400" b="1" strike="noStrike" spc="-1">
                <a:solidFill>
                  <a:srgbClr val="000000"/>
                </a:solidFill>
                <a:latin typeface="Times New Roman"/>
              </a:rPr>
              <a:t>интерактивным методам </a:t>
            </a:r>
            <a:r>
              <a:rPr lang="ru-RU" sz="2400" b="0" strike="noStrike" spc="-1">
                <a:solidFill>
                  <a:srgbClr val="000000"/>
                </a:solidFill>
                <a:latin typeface="Times New Roman"/>
              </a:rPr>
              <a:t>обучения, они позволяют </a:t>
            </a:r>
            <a:r>
              <a:rPr lang="ru-RU" sz="2400" b="1" strike="noStrike" spc="-1">
                <a:solidFill>
                  <a:srgbClr val="000000"/>
                </a:solidFill>
                <a:latin typeface="Times New Roman"/>
              </a:rPr>
              <a:t>взаимодействовать всем </a:t>
            </a:r>
            <a:r>
              <a:rPr lang="ru-RU" sz="2400" b="0" strike="noStrike" spc="-1">
                <a:solidFill>
                  <a:srgbClr val="000000"/>
                </a:solidFill>
                <a:latin typeface="Times New Roman"/>
              </a:rPr>
              <a:t>учащимся, включая педагога.</a:t>
            </a:r>
            <a:endParaRPr lang="ru-RU" sz="24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lang="ru-RU" sz="24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84" name="Picture 1" descr="C:\Users\владимир\Downloads\chemodannyi-vopros-0025871189-preview.jpg"/>
          <p:cNvPicPr/>
          <p:nvPr/>
        </p:nvPicPr>
        <p:blipFill>
          <a:blip r:embed="rId2" cstate="print"/>
          <a:stretch/>
        </p:blipFill>
        <p:spPr>
          <a:xfrm>
            <a:off x="6876360" y="764640"/>
            <a:ext cx="2051280" cy="2224800"/>
          </a:xfrm>
          <a:prstGeom prst="rect">
            <a:avLst/>
          </a:prstGeom>
          <a:ln>
            <a:noFill/>
          </a:ln>
        </p:spPr>
      </p:pic>
      <p:sp>
        <p:nvSpPr>
          <p:cNvPr id="185" name="CustomShape 3"/>
          <p:cNvSpPr/>
          <p:nvPr/>
        </p:nvSpPr>
        <p:spPr>
          <a:xfrm>
            <a:off x="6948360" y="2709000"/>
            <a:ext cx="1944000" cy="28764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1F2FEBB6-A85D-4A03-957F-DB8E8E0C57F1}"/>
              </a:ext>
            </a:extLst>
          </p:cNvPr>
          <p:cNvSpPr txBox="1"/>
          <p:nvPr/>
        </p:nvSpPr>
        <p:spPr>
          <a:xfrm>
            <a:off x="516099" y="1124744"/>
            <a:ext cx="800741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Рассматривается конкретная ситуация, имеющая место в реальной жизни (основные случаи, факты)</a:t>
            </a:r>
          </a:p>
          <a:p>
            <a:pPr marL="342900" indent="-342900">
              <a:buAutoNum type="arabicPeriod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Информация может быть представлена не полно, т.е. носить ориентирующий характер. </a:t>
            </a:r>
          </a:p>
          <a:p>
            <a:pPr marL="342900" indent="-342900">
              <a:buAutoNum type="arabicPeriod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Возможно дополнение кейса данными, которые могут иметь место в действительности.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38D3D5C5-C64F-45EB-A0AB-D35AB6349805}"/>
              </a:ext>
            </a:extLst>
          </p:cNvPr>
          <p:cNvSpPr txBox="1"/>
          <p:nvPr/>
        </p:nvSpPr>
        <p:spPr>
          <a:xfrm>
            <a:off x="571472" y="261257"/>
            <a:ext cx="85725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Требования к содержанию кейса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D0A9289-1DE0-4EEE-AC34-61DA186F82AA}"/>
              </a:ext>
            </a:extLst>
          </p:cNvPr>
          <p:cNvSpPr txBox="1"/>
          <p:nvPr/>
        </p:nvSpPr>
        <p:spPr>
          <a:xfrm>
            <a:off x="742366" y="3741776"/>
            <a:ext cx="3829634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 начале нужно ответить на три вопроса: </a:t>
            </a:r>
          </a:p>
          <a:p>
            <a:pPr marL="342900" indent="-342900">
              <a:buFontTx/>
              <a:buChar char="-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Для кого и чего пишется кейс?</a:t>
            </a:r>
          </a:p>
          <a:p>
            <a:pPr marL="342900" indent="-342900">
              <a:buFontTx/>
              <a:buChar char="-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Чему должны научиться дети?</a:t>
            </a:r>
          </a:p>
          <a:p>
            <a:pPr marL="342900" indent="-342900">
              <a:buFontTx/>
              <a:buChar char="-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Какие уроки они из этого извлекут?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AB154107-5356-4BA3-8F25-A15256C49BC7}"/>
              </a:ext>
            </a:extLst>
          </p:cNvPr>
          <p:cNvSpPr txBox="1"/>
          <p:nvPr/>
        </p:nvSpPr>
        <p:spPr>
          <a:xfrm>
            <a:off x="4695631" y="3741776"/>
            <a:ext cx="4100804" cy="2923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300" b="1" dirty="0">
                <a:latin typeface="Times New Roman" pitchFamily="18" charset="0"/>
                <a:cs typeface="Times New Roman" pitchFamily="18" charset="0"/>
              </a:rPr>
              <a:t>После этого процесс создания кейса будет иметь вид: </a:t>
            </a:r>
          </a:p>
          <a:p>
            <a:pPr marL="342900" indent="-342900">
              <a:buFontTx/>
              <a:buChar char="-"/>
            </a:pP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Цель обучения. </a:t>
            </a:r>
          </a:p>
          <a:p>
            <a:pPr marL="342900" indent="-342900">
              <a:buFontTx/>
              <a:buChar char="-"/>
            </a:pP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Структурирование учебного материала. </a:t>
            </a:r>
          </a:p>
          <a:p>
            <a:pPr marL="342900" indent="-342900">
              <a:buFontTx/>
              <a:buChar char="-"/>
            </a:pP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Выбор организационных форм, методов и средств обучения.</a:t>
            </a:r>
          </a:p>
        </p:txBody>
      </p:sp>
    </p:spTree>
    <p:extLst>
      <p:ext uri="{BB962C8B-B14F-4D97-AF65-F5344CB8AC3E}">
        <p14:creationId xmlns="" xmlns:p14="http://schemas.microsoft.com/office/powerpoint/2010/main" val="31613227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C1C568B-96AF-478A-97D1-35D444226750}"/>
              </a:ext>
            </a:extLst>
          </p:cNvPr>
          <p:cNvSpPr txBox="1"/>
          <p:nvPr/>
        </p:nvSpPr>
        <p:spPr>
          <a:xfrm>
            <a:off x="467544" y="1340768"/>
            <a:ext cx="7825468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Ситуация – случай, проблема, история из реальной жизни. </a:t>
            </a:r>
          </a:p>
          <a:p>
            <a:pPr marL="342900" indent="-342900">
              <a:buAutoNum type="arabicPeriod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Контекст ситуации - хронологический, исторический, контекст места, особенности действия или участников ситуации. </a:t>
            </a:r>
          </a:p>
          <a:p>
            <a:pPr marL="342900" indent="-342900">
              <a:buAutoNum type="arabicPeriod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Комментарий ситуации, представленный автором. </a:t>
            </a:r>
          </a:p>
          <a:p>
            <a:pPr marL="342900" indent="-342900">
              <a:buAutoNum type="arabicPeriod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Вопросы или задания для работы с кейсом. </a:t>
            </a:r>
          </a:p>
          <a:p>
            <a:pPr marL="342900" indent="-342900">
              <a:buAutoNum type="arabicPeriod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Приложения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3AC5EE93-8448-46B5-BB87-A143E3CB20A0}"/>
              </a:ext>
            </a:extLst>
          </p:cNvPr>
          <p:cNvSpPr txBox="1"/>
          <p:nvPr/>
        </p:nvSpPr>
        <p:spPr>
          <a:xfrm>
            <a:off x="611560" y="326573"/>
            <a:ext cx="74888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Примерная структура кейса</a:t>
            </a:r>
          </a:p>
        </p:txBody>
      </p:sp>
    </p:spTree>
    <p:extLst>
      <p:ext uri="{BB962C8B-B14F-4D97-AF65-F5344CB8AC3E}">
        <p14:creationId xmlns="" xmlns:p14="http://schemas.microsoft.com/office/powerpoint/2010/main" val="18320670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188640"/>
            <a:ext cx="705678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Методы кейс – технологии</a:t>
            </a:r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</a:rPr>
              <a:t>– технологии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789672"/>
            <a:ext cx="856895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Метод инцидентов 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центре внимания находится процесс получения информации. Цель метода— поиск информации самим обучающимся, и – как следствие – обучение его работе с необходимой информацией, ее сбором, систематизацией и анализом. Обучаемые получают кейс не в полном объеме.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2550383"/>
            <a:ext cx="871296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Метод разбора деловой корреспонденции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(«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баскет-метод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») 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Метод основан на работе с документами и бумагами, относящимися к той или иной организации, ситуации, проблеме. Обучающиеся  получают от педагога папки с одинаковым набором документов, в зависимости от темы и предмета. 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Цель обучающегося— занять позицию человека, ответственного за работу с «входящими документами», и справиться со всеми задачами, которые она подразумевает.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4869160"/>
            <a:ext cx="87849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Ситуационно-ролевая игра 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Цель - в виде инсценировки создать перед аудиторией правдивую историческую, правовую, социально-психологическую ситуацию и затем дать возможность оценить поступки и поведение участников игры. Одна из разновидностей метода инсценировки - ролевая игра.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CustomShape 1"/>
          <p:cNvSpPr/>
          <p:nvPr/>
        </p:nvSpPr>
        <p:spPr>
          <a:xfrm>
            <a:off x="395640" y="332640"/>
            <a:ext cx="8424720" cy="2529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Times New Roman"/>
              </a:rPr>
              <a:t>                                           Игровое проектирование </a:t>
            </a:r>
            <a:endParaRPr lang="ru-RU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0" strike="noStrike" spc="-1">
                <a:solidFill>
                  <a:srgbClr val="000000"/>
                </a:solidFill>
                <a:latin typeface="Times New Roman"/>
              </a:rPr>
              <a:t>Цель - процесс создания или совершенствования проектов. </a:t>
            </a:r>
            <a:endParaRPr lang="ru-RU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0" strike="noStrike" spc="-1">
                <a:solidFill>
                  <a:srgbClr val="000000"/>
                </a:solidFill>
                <a:latin typeface="Times New Roman"/>
              </a:rPr>
              <a:t>Участников занятия можно разбить на группы, каждая из которых будет разрабатывать свой проект.</a:t>
            </a:r>
            <a:endParaRPr lang="ru-RU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0" strike="noStrike" spc="-1">
                <a:solidFill>
                  <a:srgbClr val="000000"/>
                </a:solidFill>
                <a:latin typeface="Times New Roman"/>
              </a:rPr>
              <a:t> Игровое проектирование может включать проекты разного типа: исследовательский, поисковый, творческий, аналитический, прогностический. </a:t>
            </a:r>
            <a:endParaRPr lang="ru-RU" sz="2000" b="0" strike="noStrike" spc="-1">
              <a:latin typeface="Arial"/>
            </a:endParaRPr>
          </a:p>
        </p:txBody>
      </p:sp>
      <p:pic>
        <p:nvPicPr>
          <p:cNvPr id="187" name="Picture 2" descr="https://forteza.ru/files/uploads/news/2015/Priglashenie_seminar.jpg"/>
          <p:cNvPicPr/>
          <p:nvPr/>
        </p:nvPicPr>
        <p:blipFill>
          <a:blip r:embed="rId2" cstate="print"/>
          <a:stretch/>
        </p:blipFill>
        <p:spPr>
          <a:xfrm>
            <a:off x="899640" y="2997000"/>
            <a:ext cx="2592000" cy="3456000"/>
          </a:xfrm>
          <a:prstGeom prst="rect">
            <a:avLst/>
          </a:prstGeom>
          <a:ln>
            <a:noFill/>
          </a:ln>
        </p:spPr>
      </p:pic>
      <p:sp>
        <p:nvSpPr>
          <p:cNvPr id="188" name="CustomShape 2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9" name="CustomShape 3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0" name="CustomShape 4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1" name="CustomShape 5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2" name="CustomShape 6"/>
          <p:cNvSpPr/>
          <p:nvPr/>
        </p:nvSpPr>
        <p:spPr>
          <a:xfrm>
            <a:off x="1547640" y="3213000"/>
            <a:ext cx="791640" cy="86364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93" name="Picture 12" descr="https://sun9-83.userapi.com/impf/c856036/v856036061/16086b/0DkJWZhja_8.jpg?size=1000x750&amp;quality=96&amp;sign=80f58bb6dd918fce595fa1482c0d4dfd&amp;c_uniq_tag=h7yVjiI9ylFsAnxOwpryrXsMiTla21wBfqShuZON6I0&amp;type=album"/>
          <p:cNvPicPr/>
          <p:nvPr/>
        </p:nvPicPr>
        <p:blipFill>
          <a:blip r:embed="rId3" cstate="print"/>
          <a:stretch/>
        </p:blipFill>
        <p:spPr>
          <a:xfrm>
            <a:off x="4500000" y="2781000"/>
            <a:ext cx="4129200" cy="30967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TextShape 1"/>
          <p:cNvSpPr txBox="1"/>
          <p:nvPr/>
        </p:nvSpPr>
        <p:spPr>
          <a:xfrm>
            <a:off x="376200" y="273600"/>
            <a:ext cx="8229240" cy="7344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2600" b="1" strike="noStrike" spc="-1">
                <a:solidFill>
                  <a:srgbClr val="000000"/>
                </a:solidFill>
                <a:latin typeface="Tinos"/>
              </a:rPr>
              <a:t>Кейсы для команд</a:t>
            </a:r>
          </a:p>
        </p:txBody>
      </p:sp>
      <p:sp>
        <p:nvSpPr>
          <p:cNvPr id="195" name="TextShape 2"/>
          <p:cNvSpPr txBox="1"/>
          <p:nvPr/>
        </p:nvSpPr>
        <p:spPr>
          <a:xfrm>
            <a:off x="376200" y="988200"/>
            <a:ext cx="4375800" cy="5869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 lnSpcReduction="1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 dirty="0">
                <a:solidFill>
                  <a:srgbClr val="000000"/>
                </a:solidFill>
                <a:latin typeface="Times New Roman"/>
                <a:ea typeface="Tahoma"/>
              </a:rPr>
              <a:t>Кейс № 1 “Весенние палы”: традиция, ведущая к трагедии</a:t>
            </a:r>
            <a:endParaRPr lang="ru-RU" sz="2800" b="0" strike="noStrike" spc="-1" dirty="0">
              <a:solidFill>
                <a:srgbClr val="000000"/>
              </a:solidFill>
              <a:latin typeface="Calibri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ru-RU" sz="2800" b="0" strike="noStrike" spc="-1" dirty="0">
              <a:solidFill>
                <a:srgbClr val="000000"/>
              </a:solidFill>
              <a:latin typeface="Calibri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 dirty="0">
                <a:solidFill>
                  <a:srgbClr val="000000"/>
                </a:solidFill>
                <a:latin typeface="Times New Roman"/>
                <a:ea typeface="Tahoma"/>
              </a:rPr>
              <a:t> </a:t>
            </a:r>
            <a:endParaRPr lang="ru-RU" sz="3200" b="0" strike="noStrike" spc="-1" dirty="0">
              <a:solidFill>
                <a:srgbClr val="000000"/>
              </a:solidFill>
              <a:latin typeface="Calibri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ru-RU" sz="3200" b="0" strike="noStrike" spc="-1" dirty="0">
              <a:solidFill>
                <a:srgbClr val="000000"/>
              </a:solidFill>
              <a:latin typeface="Calibri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 dirty="0">
                <a:solidFill>
                  <a:srgbClr val="000000"/>
                </a:solidFill>
                <a:latin typeface="Times New Roman"/>
                <a:ea typeface="Tahoma"/>
              </a:rPr>
              <a:t>Отдел надзорной деятельности по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Times New Roman"/>
                <a:ea typeface="Tahoma"/>
              </a:rPr>
              <a:t>Тутаевскому</a:t>
            </a:r>
            <a:r>
              <a:rPr lang="ru-RU" sz="2400" b="0" strike="noStrike" spc="-1" dirty="0">
                <a:solidFill>
                  <a:srgbClr val="000000"/>
                </a:solidFill>
                <a:latin typeface="Times New Roman"/>
                <a:ea typeface="Tahoma"/>
              </a:rPr>
              <a:t> району ГУ МЧС России  Ярославской области бьёт тревогу: каждый апрель и май по всей России в пригородах и сёлах  горит трава.</a:t>
            </a:r>
            <a:endParaRPr lang="ru-RU" sz="2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6" name="TextShape 3"/>
          <p:cNvSpPr txBox="1"/>
          <p:nvPr/>
        </p:nvSpPr>
        <p:spPr>
          <a:xfrm>
            <a:off x="5040000" y="1008000"/>
            <a:ext cx="3888000" cy="540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 fontScale="95000" lnSpcReduction="10000"/>
          </a:bodyPr>
          <a:lstStyle/>
          <a:p>
            <a:pPr algn="ctr">
              <a:spcBef>
                <a:spcPts val="1417"/>
              </a:spcBef>
            </a:pPr>
            <a:r>
              <a:rPr lang="ru-RU" sz="2800" b="0" strike="noStrike" spc="-1">
                <a:solidFill>
                  <a:srgbClr val="000000"/>
                </a:solidFill>
                <a:latin typeface="Times New Roman"/>
                <a:ea typeface="Tahoma"/>
              </a:rPr>
              <a:t>Кейс № 2 «Раздельный сбор мусора»</a:t>
            </a:r>
            <a:endParaRPr lang="ru-RU" sz="2800" b="0" strike="noStrike" spc="-1">
              <a:solidFill>
                <a:srgbClr val="000000"/>
              </a:solidFill>
              <a:latin typeface="Times New Roman"/>
            </a:endParaRPr>
          </a:p>
          <a:p>
            <a:pPr algn="ctr">
              <a:spcBef>
                <a:spcPts val="1417"/>
              </a:spcBef>
            </a:pPr>
            <a:endParaRPr lang="ru-RU" sz="2800" b="0" strike="noStrike" spc="-1">
              <a:solidFill>
                <a:srgbClr val="000000"/>
              </a:solidFill>
              <a:latin typeface="Times New Roman"/>
            </a:endParaRPr>
          </a:p>
          <a:p>
            <a:pPr algn="ctr">
              <a:spcBef>
                <a:spcPts val="1417"/>
              </a:spcBef>
            </a:pPr>
            <a:endParaRPr lang="ru-RU" sz="2800" b="0" strike="noStrike" spc="-1">
              <a:solidFill>
                <a:srgbClr val="000000"/>
              </a:solidFill>
              <a:latin typeface="Times New Roman"/>
            </a:endParaRPr>
          </a:p>
          <a:p>
            <a:pPr algn="ctr">
              <a:spcBef>
                <a:spcPts val="1417"/>
              </a:spcBef>
            </a:pPr>
            <a:endParaRPr lang="ru-RU" sz="2800" b="0" strike="noStrike" spc="-1">
              <a:solidFill>
                <a:srgbClr val="000000"/>
              </a:solidFill>
              <a:latin typeface="Times New Roman"/>
            </a:endParaRPr>
          </a:p>
          <a:p>
            <a:pPr algn="ctr">
              <a:spcBef>
                <a:spcPts val="1417"/>
              </a:spcBef>
            </a:pPr>
            <a:endParaRPr lang="ru-RU" sz="2800" b="0" strike="noStrike" spc="-1">
              <a:solidFill>
                <a:srgbClr val="000000"/>
              </a:solidFill>
              <a:latin typeface="Times New Roman"/>
            </a:endParaRPr>
          </a:p>
          <a:p>
            <a:pPr algn="ctr">
              <a:spcBef>
                <a:spcPts val="1417"/>
              </a:spcBef>
            </a:pPr>
            <a:r>
              <a:rPr lang="ru-RU" sz="2400" b="0" strike="noStrike" spc="-1">
                <a:solidFill>
                  <a:srgbClr val="000000"/>
                </a:solidFill>
                <a:latin typeface="Times New Roman"/>
                <a:ea typeface="Tahoma"/>
              </a:rPr>
              <a:t> Анализ деятельности  компании ООО «Хартия» показал, что возникла проблема - контейнеры по раздельному сбору мусора остаются полупустыми.</a:t>
            </a:r>
            <a:endParaRPr lang="ru-RU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197" name="Рисунок 196"/>
          <p:cNvPicPr/>
          <p:nvPr/>
        </p:nvPicPr>
        <p:blipFill>
          <a:blip r:embed="rId2" cstate="print"/>
          <a:stretch/>
        </p:blipFill>
        <p:spPr>
          <a:xfrm>
            <a:off x="1246680" y="2387160"/>
            <a:ext cx="2497320" cy="1656000"/>
          </a:xfrm>
          <a:prstGeom prst="rect">
            <a:avLst/>
          </a:prstGeom>
          <a:ln>
            <a:noFill/>
          </a:ln>
        </p:spPr>
      </p:pic>
      <p:pic>
        <p:nvPicPr>
          <p:cNvPr id="198" name="Рисунок 197"/>
          <p:cNvPicPr/>
          <p:nvPr/>
        </p:nvPicPr>
        <p:blipFill>
          <a:blip r:embed="rId3" cstate="print"/>
          <a:stretch/>
        </p:blipFill>
        <p:spPr>
          <a:xfrm>
            <a:off x="5472000" y="2401560"/>
            <a:ext cx="3150000" cy="1990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CustomShape 1"/>
          <p:cNvSpPr/>
          <p:nvPr/>
        </p:nvSpPr>
        <p:spPr>
          <a:xfrm>
            <a:off x="611640" y="332656"/>
            <a:ext cx="8280720" cy="52176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strike="noStrike" spc="-1" dirty="0" smtClean="0">
                <a:solidFill>
                  <a:srgbClr val="000000"/>
                </a:solidFill>
                <a:latin typeface="Times New Roman"/>
              </a:rPr>
              <a:t>Работа с кейсом,  регламент времени</a:t>
            </a:r>
            <a:endParaRPr lang="ru-RU" sz="2800" b="0" strike="noStrike" spc="-1" dirty="0">
              <a:latin typeface="Arial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179512" y="980726"/>
          <a:ext cx="8784976" cy="54269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24736"/>
                <a:gridCol w="2160240"/>
              </a:tblGrid>
              <a:tr h="42714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Ход работы (что делаем) 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Время, минуты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747502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strike="noStrike" spc="-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Участники разбиваются на группы, рассаживаются, получают </a:t>
                      </a:r>
                      <a:r>
                        <a:rPr lang="ru-RU" sz="2000" b="0" strike="noStrike" spc="-1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бейджики</a:t>
                      </a:r>
                      <a:r>
                        <a:rPr lang="ru-RU" sz="2000" b="0" strike="noStrike" spc="-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с ролями (генератор идей, оформитель, оратор)</a:t>
                      </a:r>
                      <a:endParaRPr lang="ru-RU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 </a:t>
                      </a:r>
                    </a:p>
                  </a:txBody>
                  <a:tcPr/>
                </a:tc>
              </a:tr>
              <a:tr h="913588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strike="noStrike" spc="-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Открывают кейс, знакомятся с проектной ситуацией, определяют задачи и пути решения проблемы </a:t>
                      </a:r>
                    </a:p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strike="noStrike" spc="-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Оформляют пути решения кейса на листе ватмана, готовятся к защите проекта-</a:t>
                      </a:r>
                      <a:r>
                        <a:rPr lang="ru-RU" sz="2000" b="0" strike="noStrike" spc="-1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b="0" strike="noStrike" spc="-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работа группы</a:t>
                      </a:r>
                      <a:endParaRPr lang="ru-RU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7  </a:t>
                      </a:r>
                    </a:p>
                  </a:txBody>
                  <a:tcPr/>
                </a:tc>
              </a:tr>
              <a:tr h="1067860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strike="noStrike" spc="-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Распределение ролей на презентацию проектов (любопытный  задает вопросы, оптимист хвалит, пессимист ищет недостатки);</a:t>
                      </a:r>
                      <a:endParaRPr lang="ru-RU" sz="2000" b="0" strike="noStrike" spc="-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</a:p>
                  </a:txBody>
                  <a:tcPr/>
                </a:tc>
              </a:tr>
              <a:tr h="1067860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strike="noStrike" spc="-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Защита   проектов каждой группой, обсуждение и ответы на вопросы;</a:t>
                      </a:r>
                      <a:endParaRPr lang="ru-RU" sz="2000" b="0" strike="noStrike" spc="-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10 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323</TotalTime>
  <Words>627</Words>
  <Application>Microsoft Office PowerPoint</Application>
  <PresentationFormat>Экран (4:3)</PresentationFormat>
  <Paragraphs>72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Office Theme</vt:lpstr>
      <vt:lpstr>Office Theme</vt:lpstr>
      <vt:lpstr>Office Theme</vt:lpstr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ЗАКЛЮЧЕНИЕ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subject/>
  <dc:creator>владимир</dc:creator>
  <dc:description/>
  <cp:lastModifiedBy>владимир</cp:lastModifiedBy>
  <cp:revision>37</cp:revision>
  <dcterms:created xsi:type="dcterms:W3CDTF">2023-03-21T01:47:54Z</dcterms:created>
  <dcterms:modified xsi:type="dcterms:W3CDTF">2023-03-23T03:35:38Z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Экран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5</vt:i4>
  </property>
</Properties>
</file>