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69" r:id="rId4"/>
    <p:sldId id="268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5" r:id="rId13"/>
    <p:sldId id="266" r:id="rId14"/>
    <p:sldId id="281" r:id="rId15"/>
    <p:sldId id="267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8E55540-8567-46C6-B68F-FDE27F72C6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7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tags" Target="../tags/tag8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tags" Target="../tags/tag9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tags" Target="../tags/tag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tags" Target="../tags/tag5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tags" Target="../tags/tag6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c1f92eab8c342cda95f1ca4048ff0b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700"/>
            <a:ext cx="9144000" cy="1509395"/>
          </a:xfrm>
        </p:spPr>
        <p:txBody>
          <a:bodyPr>
            <a:normAutofit/>
          </a:bodyPr>
          <a:p>
            <a:r>
              <a:rPr lang="en-US" sz="2220" b="1">
                <a:ln w="1587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Nunito"/>
                <a:ea typeface="Nunito"/>
                <a:cs typeface="Nunito"/>
                <a:sym typeface="Nunito"/>
              </a:rPr>
              <a:t>Муниципальное учреждение дополнительного образования </a:t>
            </a:r>
            <a:br>
              <a:rPr lang="en-US" sz="2220">
                <a:ln w="1587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sym typeface="+mn-ea"/>
              </a:rPr>
            </a:br>
            <a:r>
              <a:rPr lang="en-US" sz="2220" b="1">
                <a:ln w="1587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Nunito"/>
                <a:ea typeface="Nunito"/>
                <a:cs typeface="Nunito"/>
                <a:sym typeface="Nunito"/>
              </a:rPr>
              <a:t>«Центр дополнительного образования «Созвездие» </a:t>
            </a:r>
            <a:br>
              <a:rPr lang="en-US" sz="2220">
                <a:ln w="1587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sym typeface="+mn-ea"/>
              </a:rPr>
            </a:br>
            <a:r>
              <a:rPr lang="en-US" sz="2220" b="1">
                <a:ln w="1587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Nunito"/>
                <a:ea typeface="Nunito"/>
                <a:cs typeface="Nunito"/>
                <a:sym typeface="Nunito"/>
              </a:rPr>
              <a:t>Тутаевского муниципального района</a:t>
            </a:r>
            <a:endParaRPr lang="en-US" altLang="en-US" sz="2220" b="1">
              <a:ln w="15875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28570"/>
            <a:ext cx="9144000" cy="1751330"/>
          </a:xfrm>
        </p:spPr>
        <p:txBody>
          <a:bodyPr>
            <a:normAutofit fontScale="80000"/>
          </a:bodyPr>
          <a:p>
            <a:r>
              <a:rPr lang="en-US" sz="3600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План </a:t>
            </a:r>
            <a:endParaRPr lang="en-US" sz="3600" b="1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3600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деятельности МРЦ эколого-биологического </a:t>
            </a:r>
            <a:endParaRPr lang="en-US" sz="3600" b="1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3600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направления на 202</a:t>
            </a:r>
            <a:r>
              <a:rPr lang="ru-RU" altLang="en-US" sz="3600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r>
              <a:rPr lang="en-US" sz="3600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 год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lang="en-US" altLang="en-US" b="1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" name="Google Shape;61;p15"/>
          <p:cNvSpPr txBox="1"/>
          <p:nvPr/>
        </p:nvSpPr>
        <p:spPr>
          <a:xfrm>
            <a:off x="6018530" y="5956935"/>
            <a:ext cx="6040120" cy="57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/>
          </a:bodyPr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Руководитель: </a:t>
            </a:r>
            <a:r>
              <a:rPr lang="ru-RU" altLang="en-US" sz="24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Кадачигова Наталья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А</a:t>
            </a:r>
            <a:r>
              <a:rPr lang="ru-RU" altLang="en-US" sz="24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лексанровна</a:t>
            </a:r>
            <a:endParaRPr lang="ru-RU" altLang="en-US" sz="24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d0c917f004159e073c87e20ffe6d4e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12650" cy="6858635"/>
          </a:xfrm>
          <a:prstGeom prst="rect">
            <a:avLst/>
          </a:prstGeom>
        </p:spPr>
      </p:pic>
      <p:graphicFrame>
        <p:nvGraphicFramePr>
          <p:cNvPr id="109" name="Google Shape;109;p22"/>
          <p:cNvGraphicFramePr/>
          <p:nvPr>
            <p:custDataLst>
              <p:tags r:id="rId2"/>
            </p:custDataLst>
          </p:nvPr>
        </p:nvGraphicFramePr>
        <p:xfrm>
          <a:off x="364490" y="264160"/>
          <a:ext cx="11527790" cy="6189980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3610610"/>
                <a:gridCol w="2355850"/>
                <a:gridCol w="1906905"/>
                <a:gridCol w="1472565"/>
                <a:gridCol w="2181860"/>
              </a:tblGrid>
              <a:tr h="1508125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7870">
                <a:tc gridSpan="5">
                  <a:txBody>
                    <a:bodyPr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Конкурсы МРЦ в 202</a:t>
                      </a:r>
                      <a:r>
                        <a:rPr lang="ru-RU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году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131060">
                <a:tc>
                  <a:txBody>
                    <a:bodyPr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Помощь перелетным птицам</a:t>
                      </a:r>
                      <a:endParaRPr 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Районный конкурс скворечников «Каждому скворцу по дворцу!»</a:t>
                      </a:r>
                      <a:endParaRPr 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Март 202</a:t>
                      </a:r>
                      <a:r>
                        <a:rPr lang="ru-RU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Кадачигова Н</a:t>
                      </a: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.А.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12925">
                <a:tc>
                  <a:txBody>
                    <a:bodyPr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Развитие интеллектуальных способностей, формирования навыков к творческой и исследовательской деятельности обучающихся в области геологических наук</a:t>
                      </a:r>
                      <a:endParaRPr 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Геологический брейн-ринг «Своя игра»</a:t>
                      </a:r>
                      <a:endParaRPr 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 </a:t>
                      </a:r>
                      <a:endParaRPr 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Апрель 202</a:t>
                      </a:r>
                      <a:r>
                        <a:rPr lang="ru-RU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Кадачигова Н</a:t>
                      </a: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.А.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d0c917f004159e073c87e20ffe6d4e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12650" cy="6858635"/>
          </a:xfrm>
          <a:prstGeom prst="rect">
            <a:avLst/>
          </a:prstGeom>
        </p:spPr>
      </p:pic>
      <p:graphicFrame>
        <p:nvGraphicFramePr>
          <p:cNvPr id="114" name="Google Shape;114;p23"/>
          <p:cNvGraphicFramePr/>
          <p:nvPr>
            <p:custDataLst>
              <p:tags r:id="rId2"/>
            </p:custDataLst>
          </p:nvPr>
        </p:nvGraphicFramePr>
        <p:xfrm>
          <a:off x="254000" y="238125"/>
          <a:ext cx="11734800" cy="3677920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3674745"/>
                <a:gridCol w="2399030"/>
                <a:gridCol w="1941195"/>
                <a:gridCol w="1498600"/>
                <a:gridCol w="2221230"/>
              </a:tblGrid>
              <a:tr h="1385570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00455">
                <a:tc>
                  <a:txBody>
                    <a:bodyPr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Развитие школьных лесничеств</a:t>
                      </a:r>
                      <a:endParaRPr 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Районный конкурс 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«Юный лесовод»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Апрель 202</a:t>
                      </a: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Кадачигова Н</a:t>
                      </a: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.А.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91895">
                <a:tc>
                  <a:txBody>
                    <a:bodyPr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Формирование у обучающихся навыков к творческой и исследовательской деятельности обучающихся</a:t>
                      </a:r>
                      <a:endParaRPr 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Районный конкурс макросъемки</a:t>
                      </a:r>
                      <a:endParaRPr 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Май - октябрь 202</a:t>
                      </a: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Кадачигова Н</a:t>
                      </a: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.А.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6" name="Изображение 5"/>
          <p:cNvPicPr/>
          <p:nvPr/>
        </p:nvPicPr>
        <p:blipFill>
          <a:blip r:embed="rId3"/>
          <a:stretch>
            <a:fillRect/>
          </a:stretch>
        </p:blipFill>
        <p:spPr>
          <a:xfrm>
            <a:off x="675640" y="3999230"/>
            <a:ext cx="4389120" cy="2743200"/>
          </a:xfrm>
          <a:prstGeom prst="rect">
            <a:avLst/>
          </a:prstGeom>
          <a:effectLst>
            <a:glow rad="368300">
              <a:schemeClr val="accent6">
                <a:lumMod val="75000"/>
                <a:alpha val="73000"/>
              </a:schemeClr>
            </a:glow>
          </a:effectLst>
        </p:spPr>
      </p:pic>
      <p:pic>
        <p:nvPicPr>
          <p:cNvPr id="7" name="Изображение 6"/>
          <p:cNvPicPr/>
          <p:nvPr/>
        </p:nvPicPr>
        <p:blipFill>
          <a:blip r:embed="rId4"/>
          <a:stretch>
            <a:fillRect/>
          </a:stretch>
        </p:blipFill>
        <p:spPr>
          <a:xfrm>
            <a:off x="5655945" y="3999230"/>
            <a:ext cx="4681220" cy="2625725"/>
          </a:xfrm>
          <a:prstGeom prst="rect">
            <a:avLst/>
          </a:prstGeom>
          <a:effectLst>
            <a:glow rad="482600">
              <a:schemeClr val="accent6">
                <a:lumMod val="75000"/>
                <a:alpha val="71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d0c917f004159e073c87e20ffe6d4e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12650" cy="6858635"/>
          </a:xfrm>
          <a:prstGeom prst="rect">
            <a:avLst/>
          </a:prstGeom>
        </p:spPr>
      </p:pic>
      <p:graphicFrame>
        <p:nvGraphicFramePr>
          <p:cNvPr id="119" name="Google Shape;119;p24"/>
          <p:cNvGraphicFramePr/>
          <p:nvPr>
            <p:custDataLst>
              <p:tags r:id="rId2"/>
            </p:custDataLst>
          </p:nvPr>
        </p:nvGraphicFramePr>
        <p:xfrm>
          <a:off x="344805" y="278130"/>
          <a:ext cx="11562080" cy="3362325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3336925"/>
                <a:gridCol w="2646680"/>
                <a:gridCol w="1913255"/>
                <a:gridCol w="1477010"/>
                <a:gridCol w="2188210"/>
              </a:tblGrid>
              <a:tr h="1544320">
                <a:tc>
                  <a:txBody>
                    <a:bodyPr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Формирование у обучающихся навыков к творческой и исследовательской деятельности обучающихся в области геологических наук</a:t>
                      </a:r>
                      <a:endParaRPr 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Районный конкурс фоторепортажей «Удивительный мир камней»</a:t>
                      </a:r>
                      <a:endParaRPr 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Сентябрь - октябрь 202</a:t>
                      </a: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Кадачигова Н</a:t>
                      </a: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.А.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18005">
                <a:tc>
                  <a:txBody>
                    <a:bodyPr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Содействие воспитанию у детей ценностного отношения к природе и развитию экологической культуры</a:t>
                      </a:r>
                      <a:endParaRPr 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Районная олимпиада для обучающихся дошкольного возраста «Природолюбие»</a:t>
                      </a:r>
                      <a:endParaRPr 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 дошкольного возраста</a:t>
                      </a:r>
                      <a:endParaRPr 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Ноябрь 202</a:t>
                      </a: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Кадачигова Н</a:t>
                      </a: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.А.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1655" y="3980180"/>
            <a:ext cx="5554345" cy="2645410"/>
          </a:xfrm>
          <a:prstGeom prst="rect">
            <a:avLst/>
          </a:prstGeom>
          <a:effectLst>
            <a:glow rad="457200">
              <a:schemeClr val="accent6">
                <a:lumMod val="75000"/>
                <a:alpha val="80000"/>
              </a:schemeClr>
            </a:glow>
          </a:effectLst>
        </p:spPr>
      </p:pic>
      <p:pic>
        <p:nvPicPr>
          <p:cNvPr id="5" name="Изображение 4"/>
          <p:cNvPicPr/>
          <p:nvPr/>
        </p:nvPicPr>
        <p:blipFill>
          <a:blip r:embed="rId4"/>
          <a:stretch>
            <a:fillRect/>
          </a:stretch>
        </p:blipFill>
        <p:spPr>
          <a:xfrm>
            <a:off x="6546215" y="3910965"/>
            <a:ext cx="4977130" cy="2714625"/>
          </a:xfrm>
          <a:prstGeom prst="rect">
            <a:avLst/>
          </a:prstGeom>
          <a:effectLst>
            <a:glow rad="419100">
              <a:schemeClr val="accent6">
                <a:lumMod val="75000"/>
                <a:alpha val="81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d0c917f004159e073c87e20ffe6d4e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12650" cy="6858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2665" i="1">
                <a:latin typeface="Times New Roman" panose="02020603050405020304"/>
                <a:ea typeface="Times New Roman" panose="02020603050405020304"/>
                <a:sym typeface="+mn-ea"/>
              </a:rPr>
              <a:t>Задача 4.</a:t>
            </a:r>
            <a:r>
              <a:rPr lang="en-US" altLang="zh-CN" sz="266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Содействовать внедрению инновационных процессов в образовательную практику ОУ района.</a:t>
            </a:r>
            <a:endParaRPr lang="ru-RU" altLang="en-US" sz="2665"/>
          </a:p>
        </p:txBody>
      </p:sp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647700" y="1646555"/>
          <a:ext cx="11445240" cy="4572000"/>
        </p:xfrm>
        <a:graphic>
          <a:graphicData uri="http://schemas.openxmlformats.org/drawingml/2006/table">
            <a:tbl>
              <a:tblPr/>
              <a:tblGrid>
                <a:gridCol w="2659380"/>
                <a:gridCol w="2840355"/>
                <a:gridCol w="2937510"/>
                <a:gridCol w="3007995"/>
              </a:tblGrid>
              <a:tr h="1059815"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Тема мероприятия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b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b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Форма проведения 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(семинар, мастер-класс, конкурс)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Целевая аудитория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b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Ответственный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b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b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9590">
                <a:tc gridSpan="4"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Задача 4. Содействовать внедрению инновационных процессов в образовательную практику ОУ района.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2383155"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Совершенствование проведения экологических мероприятий МРЦ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«Марафон зелёных дел»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- «Зелёный патруль» Флешмоб субботников;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-«Тайная жизнь клумбы»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(Посадка рассады)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- «Эко-журналисты»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(сказка,стих,рассказ история о своих добрых,зелёных делах)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Педагоги ОУ, обучающиеся, жители ТМР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Кадачигова Н.А.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Соколова С.Ю.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d0c917f004159e073c87e20ffe6d4e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312650" cy="6858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850" y="788670"/>
            <a:ext cx="7566660" cy="1039495"/>
          </a:xfrm>
        </p:spPr>
        <p:txBody>
          <a:bodyPr/>
          <a:p>
            <a:pPr algn="ctr"/>
            <a:r>
              <a:rPr lang="en-US" altLang="en-US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Свя</a:t>
            </a:r>
            <a:r>
              <a:rPr lang="ru-RU" altLang="en-US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зь</a:t>
            </a:r>
            <a:r>
              <a:rPr lang="en-US" altLang="ru-RU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en-US" altLang="ru-RU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МРЦ</a:t>
            </a:r>
            <a:r>
              <a:rPr lang="ru-RU" altLang="en-US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altLang="en-US">
              <a:ln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959100" y="2665095"/>
            <a:ext cx="5679440" cy="4192905"/>
          </a:xfrm>
        </p:spPr>
        <p:txBody>
          <a:bodyPr/>
          <a:p>
            <a:pPr algn="ctr"/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Ф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</a:t>
            </a:r>
            <a:endParaRPr lang="en-US" altLang="en-US" b="1">
              <a:ln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+7 (9</a:t>
            </a:r>
            <a:r>
              <a:rPr lang="ru-RU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20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5-</a:t>
            </a:r>
            <a:r>
              <a:rPr lang="ru-RU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95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lang="ru-RU" altLang="en-US" b="1">
              <a:ln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Кадачигова Наталья Александровна</a:t>
            </a:r>
            <a:endParaRPr lang="en-US" altLang="ru-RU" b="1">
              <a:ln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Э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Ы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</a:t>
            </a:r>
            <a:endParaRPr lang="en-US" altLang="en-US" b="1">
              <a:ln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altLang="ru-RU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domprirodi@mail.ru</a:t>
            </a:r>
            <a:endParaRPr lang="en-US" altLang="ru-RU" b="1">
              <a:ln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723900" y="4763770"/>
            <a:ext cx="3435350" cy="2094230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5905" y="258445"/>
            <a:ext cx="4008755" cy="3353435"/>
          </a:xfrm>
          <a:prstGeom prst="rect">
            <a:avLst/>
          </a:prstGeom>
          <a:effectLst>
            <a:glow rad="825500">
              <a:schemeClr val="accent6">
                <a:lumMod val="75000"/>
                <a:alpha val="54000"/>
              </a:schemeClr>
            </a:glow>
            <a:softEdge rad="63500"/>
          </a:effectLst>
        </p:spPr>
      </p:pic>
      <p:pic>
        <p:nvPicPr>
          <p:cNvPr id="4" name="Изображение 3"/>
          <p:cNvPicPr/>
          <p:nvPr/>
        </p:nvPicPr>
        <p:blipFill>
          <a:blip r:embed="rId4"/>
          <a:stretch>
            <a:fillRect/>
          </a:stretch>
        </p:blipFill>
        <p:spPr>
          <a:xfrm>
            <a:off x="8638540" y="88265"/>
            <a:ext cx="3674110" cy="45459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d0c917f004159e073c87e20ffe6d4e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12650" cy="6858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sym typeface="+mn-ea"/>
              </a:rPr>
              <a:t>Цель</a:t>
            </a:r>
            <a:r>
              <a:rPr lang="en-US" altLang="ru-RU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sym typeface="+mn-ea"/>
              </a:rPr>
              <a:t> </a:t>
            </a:r>
            <a:r>
              <a:rPr lang="en-US" altLang="en-US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sym typeface="+mn-ea"/>
              </a:rPr>
              <a:t>работы</a:t>
            </a:r>
            <a:r>
              <a:rPr lang="en-US" altLang="ru-RU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sym typeface="+mn-ea"/>
              </a:rPr>
              <a:t> </a:t>
            </a:r>
            <a:r>
              <a:rPr lang="en-US" altLang="en-US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sym typeface="+mn-ea"/>
              </a:rPr>
              <a:t>МРЦ</a:t>
            </a:r>
            <a:r>
              <a:rPr lang="en-US" altLang="ru-RU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sym typeface="+mn-ea"/>
              </a:rPr>
              <a:t>:</a:t>
            </a:r>
            <a:endParaRPr lang="en-US" altLang="ru-RU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348740"/>
            <a:ext cx="10515600" cy="4828540"/>
          </a:xfrm>
        </p:spPr>
        <p:txBody>
          <a:bodyPr>
            <a:noAutofit/>
          </a:bodyPr>
          <a:p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создание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районе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единого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дополнительного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образовательного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пространства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эколого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биологического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направления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altLang="ru-RU" sz="200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sz="2000" u="sng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Задачи</a:t>
            </a:r>
            <a:r>
              <a:rPr lang="en-US" altLang="ru-RU" sz="2000" u="sng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altLang="ru-RU" sz="2000" u="sng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организация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проведение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районных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мероприятий</a:t>
            </a:r>
            <a:r>
              <a:rPr lang="ru-RU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эколого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биологического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направления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обеспечение</a:t>
            </a:r>
            <a:endParaRPr lang="en-US" altLang="en-US" sz="200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участия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призеров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региональных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мероприятиях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en-US" altLang="ru-RU" sz="200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осуществление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методической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информационной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консультационной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поддержки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педагогов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обучающихся</a:t>
            </a:r>
            <a:r>
              <a:rPr lang="ru-RU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образовательных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учреждений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реализации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всех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видов</a:t>
            </a:r>
            <a:r>
              <a:rPr lang="ru-RU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деятельности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РЦ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накопление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передача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тиражирование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опыта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en-US" altLang="ru-RU" sz="200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интеграция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социальными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партнерами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обеспечение</a:t>
            </a:r>
            <a:r>
              <a:rPr lang="ru-RU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сетевого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взаимодействия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для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координации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работы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по</a:t>
            </a:r>
            <a:r>
              <a:rPr lang="ru-RU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эколого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биологическому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воспитанию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районе</a:t>
            </a:r>
            <a:r>
              <a:rPr lang="en-US" altLang="ru-RU" sz="200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altLang="ru-RU" sz="200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3900" y="5252085"/>
            <a:ext cx="2533015" cy="16059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d0c917f004159e073c87e20ffe6d4e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12650" cy="6858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altLang="en-US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Методическое</a:t>
            </a:r>
            <a:r>
              <a:rPr lang="en-US" altLang="ru-RU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 </a:t>
            </a:r>
            <a:r>
              <a:rPr lang="en-US" altLang="en-US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сопровождение</a:t>
            </a:r>
            <a:r>
              <a:rPr lang="en-US" altLang="ru-RU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 </a:t>
            </a:r>
            <a:r>
              <a:rPr lang="en-US" altLang="en-US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педагогов</a:t>
            </a:r>
            <a:r>
              <a:rPr lang="en-US" altLang="ru-RU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 </a:t>
            </a:r>
            <a:r>
              <a:rPr lang="en-US" altLang="en-US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ОУ</a:t>
            </a:r>
            <a:r>
              <a:rPr lang="en-US" altLang="ru-RU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 </a:t>
            </a:r>
            <a:r>
              <a:rPr lang="en-US" altLang="en-US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ТМР</a:t>
            </a:r>
            <a:endParaRPr lang="en-US" altLang="en-US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518920"/>
            <a:ext cx="10515600" cy="4032885"/>
          </a:xfrm>
        </p:spPr>
        <p:txBody>
          <a:bodyPr>
            <a:normAutofit fontScale="70000"/>
          </a:bodyPr>
          <a:p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Задача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1</a:t>
            </a:r>
            <a:endParaRPr lang="en-US" altLang="ru-RU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Пополнение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методической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копилки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электронном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ресурсе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МРЦ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en-US" altLang="ru-RU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Задача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2</a:t>
            </a:r>
            <a:endParaRPr lang="en-US" altLang="ru-RU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Создание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единой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тематики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месяца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День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единых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действий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en-US" altLang="en-US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Задача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3</a:t>
            </a:r>
            <a:endParaRPr lang="en-US" altLang="ru-RU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Способствовать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созданию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экологической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повестки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информационной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деятельности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ОУ</a:t>
            </a:r>
            <a:endParaRPr lang="en-US" altLang="en-US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Задача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4</a:t>
            </a:r>
            <a:endParaRPr lang="en-US" altLang="ru-RU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Разработка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поощрительных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сертификатов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участникам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активным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ОУ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педагогам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endParaRPr lang="en-US" altLang="ru-RU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en-US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обучающихся</a:t>
            </a:r>
            <a:r>
              <a:rPr lang="en-US" altLang="ru-RU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en-US" altLang="ru-RU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3900" y="5252085"/>
            <a:ext cx="2533015" cy="16059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d0c917f004159e073c87e20ffe6d4e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12650" cy="6858635"/>
          </a:xfrm>
          <a:prstGeom prst="rect">
            <a:avLst/>
          </a:prstGeom>
        </p:spPr>
      </p:pic>
      <p:sp>
        <p:nvSpPr>
          <p:cNvPr id="67" name="Google Shape;67;p16"/>
          <p:cNvSpPr txBox="1"/>
          <p:nvPr/>
        </p:nvSpPr>
        <p:spPr>
          <a:xfrm>
            <a:off x="1469390" y="225425"/>
            <a:ext cx="10429875" cy="84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  <a:scene3d>
              <a:camera prst="orthographicFront"/>
              <a:lightRig rig="threePt" dir="t"/>
            </a:scene3d>
          </a:bodyPr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ln w="1587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Nunito"/>
                <a:ea typeface="Nunito"/>
                <a:cs typeface="Nunito"/>
                <a:sym typeface="Nunito"/>
              </a:rPr>
              <a:t>Задача 1. Создать условия для повышения доступности информационно-образовательных ресурсов всем образовательным учреждениям района	</a:t>
            </a:r>
            <a:endParaRPr lang="en-US" b="1" i="0" u="none" strike="noStrike" cap="none">
              <a:ln w="15875"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6725" y="0"/>
            <a:ext cx="1222375" cy="1072515"/>
          </a:xfrm>
          <a:prstGeom prst="rect">
            <a:avLst/>
          </a:prstGeom>
        </p:spPr>
      </p:pic>
      <p:graphicFrame>
        <p:nvGraphicFramePr>
          <p:cNvPr id="68" name="Google Shape;68;p16"/>
          <p:cNvGraphicFramePr/>
          <p:nvPr>
            <p:custDataLst>
              <p:tags r:id="rId3"/>
            </p:custDataLst>
          </p:nvPr>
        </p:nvGraphicFramePr>
        <p:xfrm>
          <a:off x="215900" y="1072515"/>
          <a:ext cx="11760200" cy="1797685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3282950"/>
                <a:gridCol w="2802890"/>
                <a:gridCol w="1946910"/>
                <a:gridCol w="1501775"/>
                <a:gridCol w="2225675"/>
              </a:tblGrid>
              <a:tr h="827275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sz="14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sz="14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sz="14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sz="14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sz="14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70200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 “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День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зимующих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птиц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в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России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-15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января</a:t>
                      </a: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”</a:t>
                      </a:r>
                      <a:endParaRPr 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Дистанционно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через группу МРЦ Вк и по электронной почте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рассылка материалов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Педагоги ОУ,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Январь 202</a:t>
                      </a:r>
                      <a:r>
                        <a:rPr lang="ru-RU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Кадачигова Н.А.</a:t>
                      </a:r>
                      <a:endParaRPr lang="ru-RU"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5" name="Изображение 4"/>
          <p:cNvPicPr/>
          <p:nvPr/>
        </p:nvPicPr>
        <p:blipFill>
          <a:blip r:embed="rId4"/>
          <a:stretch>
            <a:fillRect/>
          </a:stretch>
        </p:blipFill>
        <p:spPr>
          <a:xfrm>
            <a:off x="3852545" y="3038475"/>
            <a:ext cx="4380865" cy="3618865"/>
          </a:xfrm>
          <a:prstGeom prst="rect">
            <a:avLst/>
          </a:prstGeom>
          <a:effectLst>
            <a:glow rad="330200">
              <a:schemeClr val="accent6">
                <a:lumMod val="75000"/>
                <a:alpha val="75000"/>
              </a:schemeClr>
            </a:glow>
          </a:effectLst>
        </p:spPr>
      </p:pic>
      <p:pic>
        <p:nvPicPr>
          <p:cNvPr id="6" name="Изображение 5"/>
          <p:cNvPicPr/>
          <p:nvPr/>
        </p:nvPicPr>
        <p:blipFill>
          <a:blip r:embed="rId5"/>
          <a:stretch>
            <a:fillRect/>
          </a:stretch>
        </p:blipFill>
        <p:spPr>
          <a:xfrm>
            <a:off x="332740" y="3038475"/>
            <a:ext cx="3235325" cy="3618865"/>
          </a:xfrm>
          <a:prstGeom prst="rect">
            <a:avLst/>
          </a:prstGeom>
          <a:effectLst>
            <a:glow rad="330200">
              <a:schemeClr val="accent6">
                <a:lumMod val="75000"/>
                <a:alpha val="8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d0c917f004159e073c87e20ffe6d4e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12650" cy="6858635"/>
          </a:xfrm>
          <a:prstGeom prst="rect">
            <a:avLst/>
          </a:prstGeom>
        </p:spPr>
      </p:pic>
      <p:graphicFrame>
        <p:nvGraphicFramePr>
          <p:cNvPr id="76" name="Google Shape;76;p17"/>
          <p:cNvGraphicFramePr/>
          <p:nvPr>
            <p:custDataLst>
              <p:tags r:id="rId2"/>
            </p:custDataLst>
          </p:nvPr>
        </p:nvGraphicFramePr>
        <p:xfrm>
          <a:off x="282575" y="462280"/>
          <a:ext cx="11619230" cy="3146425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3243580"/>
                <a:gridCol w="2769870"/>
                <a:gridCol w="1922145"/>
                <a:gridCol w="1484630"/>
                <a:gridCol w="2199005"/>
              </a:tblGrid>
              <a:tr h="940435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27150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«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Всемирный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день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защиты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морских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млекопитающих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и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Всемирный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день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китов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»</a:t>
                      </a:r>
                      <a:r>
                        <a:rPr lang="en-US" altLang="ru-RU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-19 </a:t>
                      </a:r>
                      <a:r>
                        <a:rPr lang="en-US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февраля</a:t>
                      </a: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Дистанционно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через группу МРЦ Вк и по электронной почте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рассылка материалов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Педагоги ОУ,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Февраль 202</a:t>
                      </a:r>
                      <a:r>
                        <a:rPr lang="ru-RU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Кадачигова Н</a:t>
                      </a: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.А.</a:t>
                      </a: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78840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 “Всемирный день метеорологии - </a:t>
                      </a:r>
                      <a:endParaRPr sz="14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23 марта”</a:t>
                      </a:r>
                      <a:endParaRPr sz="14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Март 202</a:t>
                      </a:r>
                      <a:r>
                        <a:rPr lang="ru-RU" altLang="en-US" sz="14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4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8" name="Изображение 7"/>
          <p:cNvPicPr/>
          <p:nvPr/>
        </p:nvPicPr>
        <p:blipFill>
          <a:blip r:embed="rId3"/>
          <a:stretch>
            <a:fillRect/>
          </a:stretch>
        </p:blipFill>
        <p:spPr>
          <a:xfrm>
            <a:off x="449580" y="3826510"/>
            <a:ext cx="5376545" cy="2778125"/>
          </a:xfrm>
          <a:prstGeom prst="rect">
            <a:avLst/>
          </a:prstGeom>
          <a:effectLst>
            <a:glow rad="304800">
              <a:schemeClr val="accent6">
                <a:lumMod val="75000"/>
                <a:alpha val="67000"/>
              </a:schemeClr>
            </a:glow>
          </a:effectLst>
        </p:spPr>
      </p:pic>
      <p:pic>
        <p:nvPicPr>
          <p:cNvPr id="4" name="Изображение 3"/>
          <p:cNvPicPr/>
          <p:nvPr/>
        </p:nvPicPr>
        <p:blipFill>
          <a:blip r:embed="rId4"/>
          <a:stretch>
            <a:fillRect/>
          </a:stretch>
        </p:blipFill>
        <p:spPr>
          <a:xfrm>
            <a:off x="6528435" y="3826510"/>
            <a:ext cx="4961255" cy="2778125"/>
          </a:xfrm>
          <a:prstGeom prst="rect">
            <a:avLst/>
          </a:prstGeom>
          <a:effectLst>
            <a:glow rad="266700">
              <a:schemeClr val="accent6">
                <a:lumMod val="75000"/>
                <a:alpha val="63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3" name="Google Shape;83;p18"/>
          <p:cNvGraphicFramePr/>
          <p:nvPr>
            <p:custDataLst>
              <p:tags r:id="rId1"/>
            </p:custDataLst>
          </p:nvPr>
        </p:nvGraphicFramePr>
        <p:xfrm>
          <a:off x="254000" y="189865"/>
          <a:ext cx="11786870" cy="2683510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3290570"/>
                <a:gridCol w="2809240"/>
                <a:gridCol w="1950720"/>
                <a:gridCol w="1505585"/>
                <a:gridCol w="2230755"/>
              </a:tblGrid>
              <a:tr h="640080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0080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«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День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экологических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знаний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»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-15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апреля</a:t>
                      </a:r>
                      <a:endParaRPr lang="en-US" altLang="en-US"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Дистанционно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через группу МРЦ Вк и по электронной почте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рассылка материалов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Педагоги ОУ,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Апрель 202</a:t>
                      </a: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Кадачигова Н</a:t>
                      </a: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.А.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03350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«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День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Волги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в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России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»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-20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ма</a:t>
                      </a:r>
                      <a:r>
                        <a:rPr lang="ru-RU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я</a:t>
                      </a:r>
                      <a:endParaRPr lang="ru-RU" altLang="en-US"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«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День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леса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»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- 20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сентября</a:t>
                      </a:r>
                      <a:endParaRPr lang="en-US" altLang="en-US"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Май 202</a:t>
                      </a: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Сентябрь 202</a:t>
                      </a: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5615" y="3355340"/>
            <a:ext cx="4134485" cy="3048635"/>
          </a:xfrm>
          <a:prstGeom prst="rect">
            <a:avLst/>
          </a:prstGeom>
          <a:effectLst>
            <a:glow rad="419100">
              <a:schemeClr val="accent6">
                <a:lumMod val="75000"/>
                <a:alpha val="71000"/>
              </a:schemeClr>
            </a:glow>
          </a:effectLst>
        </p:spPr>
      </p:pic>
      <p:pic>
        <p:nvPicPr>
          <p:cNvPr id="7" name="Изображение 6"/>
          <p:cNvPicPr/>
          <p:nvPr/>
        </p:nvPicPr>
        <p:blipFill>
          <a:blip r:embed="rId3"/>
          <a:stretch>
            <a:fillRect/>
          </a:stretch>
        </p:blipFill>
        <p:spPr>
          <a:xfrm>
            <a:off x="4852035" y="3354705"/>
            <a:ext cx="3486785" cy="3049270"/>
          </a:xfrm>
          <a:prstGeom prst="rect">
            <a:avLst/>
          </a:prstGeom>
          <a:effectLst>
            <a:glow rad="368300">
              <a:schemeClr val="accent6">
                <a:lumMod val="75000"/>
                <a:alpha val="73000"/>
              </a:schemeClr>
            </a:glow>
          </a:effectLst>
        </p:spPr>
      </p:pic>
      <p:pic>
        <p:nvPicPr>
          <p:cNvPr id="8" name="Изображение 7"/>
          <p:cNvPicPr/>
          <p:nvPr/>
        </p:nvPicPr>
        <p:blipFill>
          <a:blip r:embed="rId4"/>
          <a:stretch>
            <a:fillRect/>
          </a:stretch>
        </p:blipFill>
        <p:spPr>
          <a:xfrm>
            <a:off x="8580755" y="3355340"/>
            <a:ext cx="3472180" cy="3049270"/>
          </a:xfrm>
          <a:prstGeom prst="rect">
            <a:avLst/>
          </a:prstGeom>
          <a:effectLst>
            <a:glow rad="393700">
              <a:schemeClr val="accent6">
                <a:lumMod val="75000"/>
                <a:alpha val="76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d0c917f004159e073c87e20ffe6d4e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12650" cy="6858635"/>
          </a:xfrm>
          <a:prstGeom prst="rect">
            <a:avLst/>
          </a:prstGeom>
        </p:spPr>
      </p:pic>
      <p:graphicFrame>
        <p:nvGraphicFramePr>
          <p:cNvPr id="91" name="Google Shape;91;p19"/>
          <p:cNvGraphicFramePr/>
          <p:nvPr>
            <p:custDataLst>
              <p:tags r:id="rId2"/>
            </p:custDataLst>
          </p:nvPr>
        </p:nvGraphicFramePr>
        <p:xfrm>
          <a:off x="254000" y="377190"/>
          <a:ext cx="11659870" cy="3515360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2735580"/>
                <a:gridCol w="3299460"/>
                <a:gridCol w="1929130"/>
                <a:gridCol w="1489075"/>
                <a:gridCol w="2206625"/>
              </a:tblGrid>
              <a:tr h="805180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14730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Эко уроки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«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День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за</a:t>
                      </a:r>
                      <a:r>
                        <a:rPr lang="ru-RU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щ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иты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животных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»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- 4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октября</a:t>
                      </a:r>
                      <a:endParaRPr lang="en-US" altLang="en-US"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Дистанционно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через группу МРЦ Вк и по электронной почте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рассылка материалов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Педагоги ОУ,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обучающиеся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Октябрь 202</a:t>
                      </a: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Кадачигова Н</a:t>
                      </a: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.А.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05180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Проведение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эко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урока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на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тему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«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Синичкин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день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»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- 12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ноября</a:t>
                      </a:r>
                      <a:endParaRPr lang="en-US" altLang="en-US"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Ноябрь 202</a:t>
                      </a: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</a:tr>
              <a:tr h="890270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Проведение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эко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урока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на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тему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«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День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медведя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»</a:t>
                      </a:r>
                      <a:r>
                        <a:rPr lang="en-US" alt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-13 </a:t>
                      </a:r>
                      <a:r>
                        <a:rPr lang="en-US" altLang="en-US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декабря</a:t>
                      </a:r>
                      <a:endParaRPr lang="en-US" altLang="en-US"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Декабрь 202</a:t>
                      </a: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190500" y="4011930"/>
            <a:ext cx="3800475" cy="2632710"/>
          </a:xfrm>
          <a:prstGeom prst="rect">
            <a:avLst/>
          </a:prstGeom>
          <a:effectLst>
            <a:glow rad="393700">
              <a:schemeClr val="accent6">
                <a:lumMod val="75000"/>
                <a:alpha val="75000"/>
              </a:schemeClr>
            </a:glow>
          </a:effectLst>
        </p:spPr>
      </p:pic>
      <p:pic>
        <p:nvPicPr>
          <p:cNvPr id="5" name="Изображение 4"/>
          <p:cNvPicPr/>
          <p:nvPr/>
        </p:nvPicPr>
        <p:blipFill>
          <a:blip r:embed="rId4"/>
          <a:stretch>
            <a:fillRect/>
          </a:stretch>
        </p:blipFill>
        <p:spPr>
          <a:xfrm>
            <a:off x="4163695" y="4011930"/>
            <a:ext cx="4128135" cy="2632710"/>
          </a:xfrm>
          <a:prstGeom prst="rect">
            <a:avLst/>
          </a:prstGeom>
          <a:effectLst>
            <a:glow rad="457200">
              <a:schemeClr val="accent6">
                <a:lumMod val="75000"/>
                <a:alpha val="70000"/>
              </a:schemeClr>
            </a:glow>
          </a:effectLst>
        </p:spPr>
      </p:pic>
      <p:pic>
        <p:nvPicPr>
          <p:cNvPr id="6" name="Изображение 5"/>
          <p:cNvPicPr/>
          <p:nvPr/>
        </p:nvPicPr>
        <p:blipFill>
          <a:blip r:embed="rId5"/>
          <a:stretch>
            <a:fillRect/>
          </a:stretch>
        </p:blipFill>
        <p:spPr>
          <a:xfrm>
            <a:off x="8465185" y="4011930"/>
            <a:ext cx="3580765" cy="2632710"/>
          </a:xfrm>
          <a:prstGeom prst="rect">
            <a:avLst/>
          </a:prstGeom>
          <a:effectLst>
            <a:glow rad="482600">
              <a:schemeClr val="accent6">
                <a:lumMod val="75000"/>
                <a:alpha val="76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d0c917f004159e073c87e20ffe6d4e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12650" cy="6858635"/>
          </a:xfrm>
          <a:prstGeom prst="rect">
            <a:avLst/>
          </a:prstGeom>
        </p:spPr>
      </p:pic>
      <p:graphicFrame>
        <p:nvGraphicFramePr>
          <p:cNvPr id="99" name="Google Shape;99;p20"/>
          <p:cNvGraphicFramePr/>
          <p:nvPr>
            <p:custDataLst>
              <p:tags r:id="rId2"/>
            </p:custDataLst>
          </p:nvPr>
        </p:nvGraphicFramePr>
        <p:xfrm>
          <a:off x="254000" y="299085"/>
          <a:ext cx="11648440" cy="3771900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2665730"/>
                <a:gridCol w="3215005"/>
                <a:gridCol w="1879600"/>
                <a:gridCol w="1450975"/>
                <a:gridCol w="2437130"/>
              </a:tblGrid>
              <a:tr h="820420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4035">
                <a:tc gridSpan="5"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Задача 2. Включить образовательные учреждения района в процессы, реализуемые в учреждении, в соответствии со своей зоной актуального развития и проблемами реальной практики</a:t>
                      </a:r>
                      <a:endParaRPr sz="16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06730">
                <a:tc gridSpan="5">
                  <a:txBody>
                    <a:bodyPr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Природоохранные акции МРЦ в 202</a:t>
                      </a:r>
                      <a:r>
                        <a:rPr lang="ru-RU" altLang="en-US" sz="16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году</a:t>
                      </a:r>
                      <a:endParaRPr sz="16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98245">
                <a:tc>
                  <a:txBody>
                    <a:bodyPr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Развитие творческой и практической деятельности по охране и защите зимующих птиц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Районная природоохранная акция «Покормите птиц зимой»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Педагоги ОУ, обучающиеся, жители ТМР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Декабрь 202</a:t>
                      </a:r>
                      <a:r>
                        <a:rPr lang="ru-RU" alt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- февраль 202</a:t>
                      </a:r>
                      <a:r>
                        <a:rPr lang="ru-RU" alt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6</a:t>
                      </a:r>
                      <a:endParaRPr lang="ru-RU" altLang="en-US" sz="1200" b="0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Кадачигова Н</a:t>
                      </a: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.А.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2470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Адресная помощь приюту для собак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Акция “Миска добра”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Педагоги ОУ, обучающиеся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Февраль - апрель 202</a:t>
                      </a:r>
                      <a:r>
                        <a:rPr lang="ru-RU" alt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200" b="0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8640" y="4251325"/>
            <a:ext cx="4749165" cy="2527935"/>
          </a:xfrm>
          <a:prstGeom prst="rect">
            <a:avLst/>
          </a:prstGeom>
          <a:effectLst>
            <a:glow rad="368300">
              <a:schemeClr val="accent6">
                <a:lumMod val="75000"/>
                <a:alpha val="75000"/>
              </a:schemeClr>
            </a:glow>
          </a:effectLst>
        </p:spPr>
      </p:pic>
      <p:pic>
        <p:nvPicPr>
          <p:cNvPr id="5" name="Изображение 4"/>
          <p:cNvPicPr/>
          <p:nvPr/>
        </p:nvPicPr>
        <p:blipFill>
          <a:blip r:embed="rId4"/>
          <a:stretch>
            <a:fillRect/>
          </a:stretch>
        </p:blipFill>
        <p:spPr>
          <a:xfrm>
            <a:off x="5446395" y="4251325"/>
            <a:ext cx="4187190" cy="2502535"/>
          </a:xfrm>
          <a:prstGeom prst="rect">
            <a:avLst/>
          </a:prstGeom>
          <a:effectLst>
            <a:glow rad="393700">
              <a:schemeClr val="accent6">
                <a:lumMod val="75000"/>
                <a:alpha val="7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d0c917f004159e073c87e20ffe6d4e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12650" cy="6858635"/>
          </a:xfrm>
          <a:prstGeom prst="rect">
            <a:avLst/>
          </a:prstGeom>
        </p:spPr>
      </p:pic>
      <p:graphicFrame>
        <p:nvGraphicFramePr>
          <p:cNvPr id="104" name="Google Shape;104;p21"/>
          <p:cNvGraphicFramePr/>
          <p:nvPr>
            <p:custDataLst>
              <p:tags r:id="rId2"/>
            </p:custDataLst>
          </p:nvPr>
        </p:nvGraphicFramePr>
        <p:xfrm>
          <a:off x="236220" y="197485"/>
          <a:ext cx="11720195" cy="3674745"/>
        </p:xfrm>
        <a:graphic>
          <a:graphicData uri="http://schemas.openxmlformats.org/drawingml/2006/table">
            <a:tbl>
              <a:tblPr>
                <a:noFill/>
                <a:tableStyleId>{B8E55540-8567-46C6-B68F-FDE27F72C63A}</a:tableStyleId>
              </a:tblPr>
              <a:tblGrid>
                <a:gridCol w="2750185"/>
                <a:gridCol w="3315335"/>
                <a:gridCol w="1939290"/>
                <a:gridCol w="1497330"/>
                <a:gridCol w="2218055"/>
              </a:tblGrid>
              <a:tr h="843915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Тема мероприятия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Форма проведения 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(семинар, мастер-класс, конкурс)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Целевая аудитория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Сроки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Ответственный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43280">
                <a:tc gridSpan="5"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Задача </a:t>
                      </a:r>
                      <a:r>
                        <a:rPr lang="ru-RU" alt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. Включить образовательные учреждения района в процессы, реализуемые в учреждении, в соответствии со своей зоной актуального развития и проблемами реальной практики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19430">
                <a:tc gridSpan="5">
                  <a:txBody>
                    <a:bodyPr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Природоохранные акции МРЦ в 202</a:t>
                      </a:r>
                      <a:r>
                        <a:rPr lang="ru-RU" altLang="en-US" sz="16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году</a:t>
                      </a:r>
                      <a:endParaRPr sz="16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24205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Профилактика весенних поджогов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Районная акция «Нет весенним палам!»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Педагоги ОУ, обучающиеся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Апрель - 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май 202</a:t>
                      </a:r>
                      <a:r>
                        <a:rPr lang="ru-RU" alt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200" b="0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Кадачигова Н</a:t>
                      </a: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.А.</a:t>
                      </a: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43915"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Сбор макулатуры</a:t>
                      </a:r>
                      <a:endParaRPr lang="en-US" sz="1200" b="0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Сбор крышек</a:t>
                      </a:r>
                      <a:endParaRPr lang="ru-RU"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Районная акция по сбору макулатуры «Сдал бумагу – спас собаку!»</a:t>
                      </a:r>
                      <a:endParaRPr lang="en-US" sz="1200" b="1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Социально экологическая акция «Добрые крышечки»</a:t>
                      </a:r>
                      <a:endParaRPr sz="12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  <a:tc>
                  <a:txBody>
                    <a:bodyPr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Ноябрь - декабрь 202</a:t>
                      </a:r>
                      <a:r>
                        <a:rPr lang="ru-RU" alt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lang="ru-RU" altLang="en-US" sz="1200" b="0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altLang="en-US" sz="1200" b="0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altLang="en-US" sz="1200" b="0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200" b="0" u="none" strike="noStrike" cap="non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Октябрь-июнь 2025</a:t>
                      </a:r>
                      <a:endParaRPr lang="ru-RU" altLang="en-US" sz="1200" b="0" u="none" strike="noStrike" cap="non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702310" y="4718050"/>
            <a:ext cx="2560955" cy="1921510"/>
          </a:xfrm>
          <a:prstGeom prst="rect">
            <a:avLst/>
          </a:prstGeom>
          <a:effectLst>
            <a:glow rad="419100">
              <a:schemeClr val="accent6">
                <a:lumMod val="75000"/>
                <a:alpha val="84000"/>
              </a:schemeClr>
            </a:glow>
          </a:effectLst>
        </p:spPr>
      </p:pic>
      <p:pic>
        <p:nvPicPr>
          <p:cNvPr id="5" name="Изображение 4"/>
          <p:cNvPicPr/>
          <p:nvPr/>
        </p:nvPicPr>
        <p:blipFill>
          <a:blip r:embed="rId4"/>
          <a:stretch>
            <a:fillRect/>
          </a:stretch>
        </p:blipFill>
        <p:spPr>
          <a:xfrm>
            <a:off x="8274685" y="4747260"/>
            <a:ext cx="2798445" cy="1892300"/>
          </a:xfrm>
          <a:prstGeom prst="rect">
            <a:avLst/>
          </a:prstGeom>
          <a:effectLst>
            <a:glow rad="393700">
              <a:schemeClr val="accent6">
                <a:lumMod val="75000"/>
                <a:alpha val="63000"/>
              </a:schemeClr>
            </a:glow>
          </a:effectLst>
        </p:spPr>
      </p:pic>
      <p:pic>
        <p:nvPicPr>
          <p:cNvPr id="3" name="Изображение 2"/>
          <p:cNvPicPr/>
          <p:nvPr/>
        </p:nvPicPr>
        <p:blipFill>
          <a:blip r:embed="rId5"/>
          <a:stretch>
            <a:fillRect/>
          </a:stretch>
        </p:blipFill>
        <p:spPr>
          <a:xfrm>
            <a:off x="4052570" y="4718050"/>
            <a:ext cx="3644265" cy="1921510"/>
          </a:xfrm>
          <a:prstGeom prst="rect">
            <a:avLst/>
          </a:prstGeom>
          <a:effectLst>
            <a:glow rad="482600">
              <a:schemeClr val="accent6">
                <a:lumMod val="75000"/>
                <a:alpha val="80000"/>
              </a:schemeClr>
            </a:glow>
          </a:effec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925*141"/>
  <p:tag name="TABLE_ENDDRAG_RECT" val="10*84*926*141"/>
</p:tagLst>
</file>

<file path=ppt/tags/tag10.xml><?xml version="1.0" encoding="utf-8"?>
<p:tagLst xmlns:p="http://schemas.openxmlformats.org/presentationml/2006/main">
  <p:tag name="TABLE_ENDDRAG_ORIGIN_RECT" val="901*360"/>
  <p:tag name="TABLE_ENDDRAG_RECT" val="51*129*901*360"/>
</p:tagLst>
</file>

<file path=ppt/tags/tag2.xml><?xml version="1.0" encoding="utf-8"?>
<p:tagLst xmlns:p="http://schemas.openxmlformats.org/presentationml/2006/main">
  <p:tag name="TABLE_ENDDRAG_ORIGIN_RECT" val="677*218"/>
  <p:tag name="TABLE_ENDDRAG_RECT" val="22*36*677*218"/>
</p:tagLst>
</file>

<file path=ppt/tags/tag3.xml><?xml version="1.0" encoding="utf-8"?>
<p:tagLst xmlns:p="http://schemas.openxmlformats.org/presentationml/2006/main">
  <p:tag name="TABLE_ENDDRAG_ORIGIN_RECT" val="928*201"/>
  <p:tag name="TABLE_ENDDRAG_RECT" val="20*14*928*201"/>
</p:tagLst>
</file>

<file path=ppt/tags/tag4.xml><?xml version="1.0" encoding="utf-8"?>
<p:tagLst xmlns:p="http://schemas.openxmlformats.org/presentationml/2006/main">
  <p:tag name="TABLE_ENDDRAG_ORIGIN_RECT" val="918*276"/>
  <p:tag name="TABLE_ENDDRAG_RECT" val="20*29*918*276"/>
</p:tagLst>
</file>

<file path=ppt/tags/tag5.xml><?xml version="1.0" encoding="utf-8"?>
<p:tagLst xmlns:p="http://schemas.openxmlformats.org/presentationml/2006/main">
  <p:tag name="TABLE_ENDDRAG_ORIGIN_RECT" val="894*297"/>
  <p:tag name="TABLE_ENDDRAG_RECT" val="20*23*894*297"/>
</p:tagLst>
</file>

<file path=ppt/tags/tag6.xml><?xml version="1.0" encoding="utf-8"?>
<p:tagLst xmlns:p="http://schemas.openxmlformats.org/presentationml/2006/main">
  <p:tag name="TABLE_ENDDRAG_ORIGIN_RECT" val="922*289"/>
  <p:tag name="TABLE_ENDDRAG_RECT" val="18*15*922*289"/>
</p:tagLst>
</file>

<file path=ppt/tags/tag7.xml><?xml version="1.0" encoding="utf-8"?>
<p:tagLst xmlns:p="http://schemas.openxmlformats.org/presentationml/2006/main">
  <p:tag name="TABLE_ENDDRAG_ORIGIN_RECT" val="907*487"/>
  <p:tag name="TABLE_ENDDRAG_RECT" val="28*20*907*487"/>
</p:tagLst>
</file>

<file path=ppt/tags/tag8.xml><?xml version="1.0" encoding="utf-8"?>
<p:tagLst xmlns:p="http://schemas.openxmlformats.org/presentationml/2006/main">
  <p:tag name="TABLE_ENDDRAG_ORIGIN_RECT" val="924*289"/>
  <p:tag name="TABLE_ENDDRAG_RECT" val="20*18*924*289"/>
</p:tagLst>
</file>

<file path=ppt/tags/tag9.xml><?xml version="1.0" encoding="utf-8"?>
<p:tagLst xmlns:p="http://schemas.openxmlformats.org/presentationml/2006/main">
  <p:tag name="TABLE_ENDDRAG_ORIGIN_RECT" val="910*264"/>
  <p:tag name="TABLE_ENDDRAG_RECT" val="27*21*910*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8519</Words>
  <Application>WPS Presentation</Application>
  <PresentationFormat>宽屏</PresentationFormat>
  <Paragraphs>502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Nunito</vt:lpstr>
      <vt:lpstr>Liberation Mono</vt:lpstr>
      <vt:lpstr>Arial</vt:lpstr>
      <vt:lpstr>Times New Roman</vt:lpstr>
      <vt:lpstr>Microsoft YaHei</vt:lpstr>
      <vt:lpstr>Arial Unicode MS</vt:lpstr>
      <vt:lpstr>Calibri</vt:lpstr>
      <vt:lpstr>Office Theme</vt:lpstr>
      <vt:lpstr>Муниципальное учреждение дополнительного образования  «Центр дополнительного образования «Созвездие»  Тутаевского муниципального района</vt:lpstr>
      <vt:lpstr>Цель работы МРЦ:</vt:lpstr>
      <vt:lpstr>Методическое сопровождение педагогов ОУ ТМР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Задача 4. Содействовать внедрению инновационных процессов в образовательную практику ОУ района.</vt:lpstr>
      <vt:lpstr>Связь с МРЦ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USR</cp:lastModifiedBy>
  <cp:revision>6</cp:revision>
  <dcterms:created xsi:type="dcterms:W3CDTF">2025-01-09T12:36:00Z</dcterms:created>
  <dcterms:modified xsi:type="dcterms:W3CDTF">2025-01-20T07:44:25Z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1049-12.2.0.19805</vt:lpwstr>
  </property>
  <property fmtid="{D5CDD505-2E9C-101B-9397-08002B2CF9AE}" pid="3" name="ICV">
    <vt:lpwstr>640619F77AE94631B9012D2F41546417_12</vt:lpwstr>
  </property>
</Properties>
</file>